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43" r:id="rId2"/>
    <p:sldId id="345" r:id="rId3"/>
    <p:sldId id="347" r:id="rId4"/>
    <p:sldId id="363" r:id="rId5"/>
    <p:sldId id="364" r:id="rId6"/>
    <p:sldId id="348" r:id="rId7"/>
    <p:sldId id="350" r:id="rId8"/>
    <p:sldId id="365" r:id="rId9"/>
    <p:sldId id="351" r:id="rId10"/>
    <p:sldId id="353" r:id="rId11"/>
    <p:sldId id="354" r:id="rId12"/>
    <p:sldId id="341" r:id="rId13"/>
    <p:sldId id="349" r:id="rId14"/>
    <p:sldId id="367" r:id="rId15"/>
    <p:sldId id="366" r:id="rId16"/>
    <p:sldId id="356" r:id="rId17"/>
    <p:sldId id="360" r:id="rId18"/>
    <p:sldId id="362" r:id="rId19"/>
    <p:sldId id="359" r:id="rId20"/>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81B1"/>
    <a:srgbClr val="1D9A78"/>
    <a:srgbClr val="3F3F3F"/>
    <a:srgbClr val="A20000"/>
    <a:srgbClr val="960000"/>
    <a:srgbClr val="7E0000"/>
    <a:srgbClr val="B8002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478" autoAdjust="0"/>
  </p:normalViewPr>
  <p:slideViewPr>
    <p:cSldViewPr snapToGrid="0">
      <p:cViewPr varScale="1">
        <p:scale>
          <a:sx n="83" d="100"/>
          <a:sy n="83" d="100"/>
        </p:scale>
        <p:origin x="1674" y="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B52A2FFF-8C49-4A28-A503-4C3718E73880}" type="datetimeFigureOut">
              <a:rPr lang="nl-NL" smtClean="0"/>
              <a:t>17-2-2024</a:t>
            </a:fld>
            <a:endParaRPr lang="nl-NL"/>
          </a:p>
        </p:txBody>
      </p:sp>
      <p:sp>
        <p:nvSpPr>
          <p:cNvPr id="4" name="Tijdelijke aanduiding voor dia-afbeelding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C02FCB8-4862-4D83-B0F7-C6B3162F42CB}" type="slidenum">
              <a:rPr lang="nl-NL" smtClean="0"/>
              <a:t>‹nr.›</a:t>
            </a:fld>
            <a:endParaRPr lang="nl-NL"/>
          </a:p>
        </p:txBody>
      </p:sp>
    </p:spTree>
    <p:extLst>
      <p:ext uri="{BB962C8B-B14F-4D97-AF65-F5344CB8AC3E}">
        <p14:creationId xmlns:p14="http://schemas.microsoft.com/office/powerpoint/2010/main" val="26485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Wat gaan we vanavond bespreken:</a:t>
            </a:r>
          </a:p>
          <a:p>
            <a:endParaRPr lang="nl-NL" b="1" dirty="0"/>
          </a:p>
          <a:p>
            <a:r>
              <a:rPr lang="nl-NL" b="1" dirty="0"/>
              <a:t>Voorstellen</a:t>
            </a:r>
          </a:p>
          <a:p>
            <a:endParaRPr lang="nl-NL" b="1" dirty="0"/>
          </a:p>
          <a:p>
            <a:r>
              <a:rPr lang="nl-NL" b="1" dirty="0"/>
              <a:t>Startvraag</a:t>
            </a:r>
            <a:r>
              <a:rPr lang="nl-NL" dirty="0"/>
              <a:t>:</a:t>
            </a:r>
          </a:p>
          <a:p>
            <a:r>
              <a:rPr lang="nl-NL" dirty="0"/>
              <a:t>Wie heeft of kent iemand die een tussenjaar heeft genomen? Wat heb jij/zij gedaan?</a:t>
            </a:r>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1</a:t>
            </a:fld>
            <a:endParaRPr lang="nl-NL" dirty="0"/>
          </a:p>
        </p:txBody>
      </p:sp>
    </p:spTree>
    <p:extLst>
      <p:ext uri="{BB962C8B-B14F-4D97-AF65-F5344CB8AC3E}">
        <p14:creationId xmlns:p14="http://schemas.microsoft.com/office/powerpoint/2010/main" val="3913379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Er zijn al dingen genoemd. Denk nu eens voor jezelf na. </a:t>
            </a:r>
          </a:p>
          <a:p>
            <a:pPr marL="0" indent="0">
              <a:buNone/>
            </a:pPr>
            <a:endParaRPr lang="nl-NL" dirty="0"/>
          </a:p>
          <a:p>
            <a:pPr marL="228600" indent="-228600">
              <a:buAutoNum type="arabicPeriod"/>
            </a:pPr>
            <a:r>
              <a:rPr lang="nl-NL" dirty="0"/>
              <a:t>/</a:t>
            </a:r>
          </a:p>
          <a:p>
            <a:pPr marL="228600" indent="-228600">
              <a:buAutoNum type="arabicPeriod"/>
            </a:pPr>
            <a:r>
              <a:rPr lang="nl-NL" dirty="0"/>
              <a:t>Waarom? Wat wil je versterken? Wat heb jij nodig? Wat is de reden dat je een tussenjaar wil doorlopen. </a:t>
            </a:r>
          </a:p>
          <a:p>
            <a:pPr marL="0" indent="0">
              <a:buNone/>
            </a:pPr>
            <a:r>
              <a:rPr lang="nl-NL" dirty="0"/>
              <a:t>Wat zou je willen </a:t>
            </a:r>
            <a:r>
              <a:rPr lang="nl-NL" b="1" dirty="0"/>
              <a:t>bereiken</a:t>
            </a:r>
            <a:r>
              <a:rPr lang="nl-NL" dirty="0"/>
              <a:t> (persoonlijk vlak?)</a:t>
            </a:r>
          </a:p>
          <a:p>
            <a:pPr marL="0" indent="0">
              <a:buNone/>
            </a:pPr>
            <a:endParaRPr lang="nl-NL" dirty="0"/>
          </a:p>
          <a:p>
            <a:pPr marL="0" indent="0">
              <a:buNone/>
            </a:pPr>
            <a:r>
              <a:rPr lang="nl-NL" dirty="0"/>
              <a:t>Zelf over nadenken, leerling en ouders</a:t>
            </a:r>
          </a:p>
          <a:p>
            <a:pPr marL="0" indent="0">
              <a:buNone/>
            </a:pPr>
            <a:r>
              <a:rPr lang="nl-NL" dirty="0"/>
              <a:t>Na paar minuten gaan we ze bevragen: en </a:t>
            </a:r>
          </a:p>
          <a:p>
            <a:pPr marL="0" indent="0">
              <a:buNone/>
            </a:pPr>
            <a:endParaRPr lang="nl-NL" dirty="0"/>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12</a:t>
            </a:fld>
            <a:endParaRPr lang="nl-NL"/>
          </a:p>
        </p:txBody>
      </p:sp>
    </p:spTree>
    <p:extLst>
      <p:ext uri="{BB962C8B-B14F-4D97-AF65-F5344CB8AC3E}">
        <p14:creationId xmlns:p14="http://schemas.microsoft.com/office/powerpoint/2010/main" val="2435866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Diverse sites die je op ideeën kunnen brengen </a:t>
            </a:r>
            <a:r>
              <a:rPr lang="nl-NL" dirty="0">
                <a:sym typeface="Wingdings" panose="05000000000000000000" pitchFamily="2" charset="2"/>
              </a:rPr>
              <a:t> Hand-out?</a:t>
            </a:r>
          </a:p>
          <a:p>
            <a:endParaRPr lang="nl-NL" dirty="0">
              <a:sym typeface="Wingdings" panose="05000000000000000000" pitchFamily="2" charset="2"/>
            </a:endParaRPr>
          </a:p>
          <a:p>
            <a:r>
              <a:rPr lang="nl-NL" dirty="0">
                <a:sym typeface="Wingdings" panose="05000000000000000000" pitchFamily="2" charset="2"/>
              </a:rPr>
              <a:t>Plan Thailand  uitleggen in stappen: rekening houden met </a:t>
            </a:r>
          </a:p>
          <a:p>
            <a:pPr marL="171450" indent="-171450">
              <a:buFontTx/>
              <a:buChar char="-"/>
            </a:pPr>
            <a:r>
              <a:rPr lang="nl-NL" dirty="0">
                <a:sym typeface="Wingdings" panose="05000000000000000000" pitchFamily="2" charset="2"/>
              </a:rPr>
              <a:t>visums, regenseizoen, geld verdienen, studiekeuzeproces, </a:t>
            </a:r>
            <a:r>
              <a:rPr lang="nl-NL" dirty="0" err="1">
                <a:sym typeface="Wingdings" panose="05000000000000000000" pitchFamily="2" charset="2"/>
              </a:rPr>
              <a:t>numerus</a:t>
            </a:r>
            <a:r>
              <a:rPr lang="nl-NL" dirty="0">
                <a:sym typeface="Wingdings" panose="05000000000000000000" pitchFamily="2" charset="2"/>
              </a:rPr>
              <a:t> fixus, andere selectiedagen</a:t>
            </a:r>
          </a:p>
          <a:p>
            <a:pPr marL="0" indent="0">
              <a:buFontTx/>
              <a:buNone/>
            </a:pPr>
            <a:r>
              <a:rPr lang="nl-NL" dirty="0">
                <a:sym typeface="Wingdings" panose="05000000000000000000" pitchFamily="2" charset="2"/>
              </a:rPr>
              <a:t>Plan in Nederland; cursus om jezelf te ontwikkelen, verrijken, kunstzinnig vlak, sportief vlak, meubelmaker, taal, </a:t>
            </a:r>
          </a:p>
          <a:p>
            <a:endParaRPr lang="nl-NL" dirty="0">
              <a:sym typeface="Wingdings" panose="05000000000000000000" pitchFamily="2" charset="2"/>
            </a:endParaRPr>
          </a:p>
          <a:p>
            <a:r>
              <a:rPr lang="nl-NL" dirty="0">
                <a:sym typeface="Wingdings" panose="05000000000000000000" pitchFamily="2" charset="2"/>
              </a:rPr>
              <a:t>Voordelen tussenjaarprogramma:</a:t>
            </a:r>
          </a:p>
          <a:p>
            <a:pPr marL="171450" indent="-171450">
              <a:buFontTx/>
              <a:buChar char="-"/>
            </a:pPr>
            <a:r>
              <a:rPr lang="nl-NL" dirty="0">
                <a:sym typeface="Wingdings" panose="05000000000000000000" pitchFamily="2" charset="2"/>
              </a:rPr>
              <a:t>Weloverwogen aanbod en opdrachten en begeleiding om jezelf beter te leren kennen</a:t>
            </a:r>
          </a:p>
          <a:p>
            <a:pPr marL="171450" indent="-171450">
              <a:buFontTx/>
              <a:buChar char="-"/>
            </a:pPr>
            <a:r>
              <a:rPr lang="nl-NL" dirty="0">
                <a:sym typeface="Wingdings" panose="05000000000000000000" pitchFamily="2" charset="2"/>
              </a:rPr>
              <a:t>Je kunt dus zelf wel minder sturing geven</a:t>
            </a:r>
          </a:p>
          <a:p>
            <a:pPr marL="171450" indent="-171450">
              <a:buFontTx/>
              <a:buChar char="-"/>
            </a:pPr>
            <a:r>
              <a:rPr lang="nl-NL" dirty="0">
                <a:sym typeface="Wingdings" panose="05000000000000000000" pitchFamily="2" charset="2"/>
              </a:rPr>
              <a:t>Ruimte voor individuele gesprekken met coaches</a:t>
            </a:r>
          </a:p>
          <a:p>
            <a:pPr marL="171450" indent="-171450">
              <a:buFontTx/>
              <a:buChar char="-"/>
            </a:pPr>
            <a:r>
              <a:rPr lang="nl-NL" dirty="0">
                <a:sym typeface="Wingdings" panose="05000000000000000000" pitchFamily="2" charset="2"/>
              </a:rPr>
              <a:t>Groep leeftijdsgenoten die in hetzelfde schuitje zitten (steun aan elkaar), maar nieuwe contacten leggen met andere leeftijden kan ook juist erg goed zijn (je blijft in je </a:t>
            </a:r>
            <a:r>
              <a:rPr lang="nl-NL" dirty="0" err="1">
                <a:sym typeface="Wingdings" panose="05000000000000000000" pitchFamily="2" charset="2"/>
              </a:rPr>
              <a:t>bubble</a:t>
            </a:r>
            <a:r>
              <a:rPr lang="nl-NL" dirty="0">
                <a:sym typeface="Wingdings" panose="05000000000000000000" pitchFamily="2" charset="2"/>
              </a:rPr>
              <a:t>)</a:t>
            </a:r>
          </a:p>
          <a:p>
            <a:pPr marL="171450" indent="-171450">
              <a:buFontTx/>
              <a:buChar char="-"/>
            </a:pPr>
            <a:r>
              <a:rPr lang="nl-NL" dirty="0">
                <a:sym typeface="Wingdings" panose="05000000000000000000" pitchFamily="2" charset="2"/>
              </a:rPr>
              <a:t>Biedt dag- en weekinvulling</a:t>
            </a:r>
          </a:p>
          <a:p>
            <a:pPr marL="171450" indent="-171450">
              <a:buFontTx/>
              <a:buChar char="-"/>
            </a:pPr>
            <a:r>
              <a:rPr lang="nl-NL" dirty="0">
                <a:sym typeface="Wingdings" panose="05000000000000000000" pitchFamily="2" charset="2"/>
              </a:rPr>
              <a:t>Prijskaartje (500,- tot 5000,-)</a:t>
            </a:r>
          </a:p>
          <a:p>
            <a:pPr marL="171450" indent="-171450">
              <a:buFontTx/>
              <a:buChar char="-"/>
            </a:pPr>
            <a:endParaRPr lang="nl-NL" dirty="0"/>
          </a:p>
          <a:p>
            <a:pPr marL="171450" indent="-171450">
              <a:buFontTx/>
              <a:buChar char="-"/>
            </a:pPr>
            <a:r>
              <a:rPr lang="nl-NL" dirty="0"/>
              <a:t>Benoemen van verschillende plannen en waar je rekening mee moet houden.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13</a:t>
            </a:fld>
            <a:endParaRPr lang="nl-NL"/>
          </a:p>
        </p:txBody>
      </p:sp>
    </p:spTree>
    <p:extLst>
      <p:ext uri="{BB962C8B-B14F-4D97-AF65-F5344CB8AC3E}">
        <p14:creationId xmlns:p14="http://schemas.microsoft.com/office/powerpoint/2010/main" val="2194329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Diverse sites die je op ideeën kunnen brengen </a:t>
            </a:r>
            <a:r>
              <a:rPr lang="nl-NL" dirty="0">
                <a:sym typeface="Wingdings" panose="05000000000000000000" pitchFamily="2" charset="2"/>
              </a:rPr>
              <a:t> Hand-out?</a:t>
            </a:r>
          </a:p>
          <a:p>
            <a:endParaRPr lang="nl-NL" dirty="0">
              <a:sym typeface="Wingdings" panose="05000000000000000000" pitchFamily="2" charset="2"/>
            </a:endParaRPr>
          </a:p>
          <a:p>
            <a:r>
              <a:rPr lang="nl-NL" dirty="0">
                <a:sym typeface="Wingdings" panose="05000000000000000000" pitchFamily="2" charset="2"/>
              </a:rPr>
              <a:t>Plan Thailand  uitleggen in stappen: rekening houden met </a:t>
            </a:r>
          </a:p>
          <a:p>
            <a:pPr marL="171450" indent="-171450">
              <a:buFontTx/>
              <a:buChar char="-"/>
            </a:pPr>
            <a:r>
              <a:rPr lang="nl-NL" dirty="0">
                <a:sym typeface="Wingdings" panose="05000000000000000000" pitchFamily="2" charset="2"/>
              </a:rPr>
              <a:t>visums, regenseizoen, geld verdienen, studiekeuzeproces, </a:t>
            </a:r>
            <a:r>
              <a:rPr lang="nl-NL" dirty="0" err="1">
                <a:sym typeface="Wingdings" panose="05000000000000000000" pitchFamily="2" charset="2"/>
              </a:rPr>
              <a:t>numerus</a:t>
            </a:r>
            <a:r>
              <a:rPr lang="nl-NL" dirty="0">
                <a:sym typeface="Wingdings" panose="05000000000000000000" pitchFamily="2" charset="2"/>
              </a:rPr>
              <a:t> fixus, andere selectiedagen</a:t>
            </a:r>
          </a:p>
          <a:p>
            <a:pPr marL="0" indent="0">
              <a:buFontTx/>
              <a:buNone/>
            </a:pPr>
            <a:r>
              <a:rPr lang="nl-NL" dirty="0">
                <a:sym typeface="Wingdings" panose="05000000000000000000" pitchFamily="2" charset="2"/>
              </a:rPr>
              <a:t>Plan in Nederland; cursus om jezelf te ontwikkelen, verrijken, kunstzinnig vlak, sportief vlak, meubelmaker, taal, </a:t>
            </a:r>
          </a:p>
          <a:p>
            <a:endParaRPr lang="nl-NL" dirty="0">
              <a:sym typeface="Wingdings" panose="05000000000000000000" pitchFamily="2" charset="2"/>
            </a:endParaRPr>
          </a:p>
          <a:p>
            <a:r>
              <a:rPr lang="nl-NL" dirty="0">
                <a:sym typeface="Wingdings" panose="05000000000000000000" pitchFamily="2" charset="2"/>
              </a:rPr>
              <a:t>Voordelen tussenjaarprogramma:</a:t>
            </a:r>
          </a:p>
          <a:p>
            <a:pPr marL="171450" indent="-171450">
              <a:buFontTx/>
              <a:buChar char="-"/>
            </a:pPr>
            <a:r>
              <a:rPr lang="nl-NL" dirty="0">
                <a:sym typeface="Wingdings" panose="05000000000000000000" pitchFamily="2" charset="2"/>
              </a:rPr>
              <a:t>Weloverwogen aanbod en opdrachten en begeleiding om jezelf beter te leren kennen</a:t>
            </a:r>
          </a:p>
          <a:p>
            <a:pPr marL="171450" indent="-171450">
              <a:buFontTx/>
              <a:buChar char="-"/>
            </a:pPr>
            <a:r>
              <a:rPr lang="nl-NL" dirty="0">
                <a:sym typeface="Wingdings" panose="05000000000000000000" pitchFamily="2" charset="2"/>
              </a:rPr>
              <a:t>Je kunt dus zelf wel minder sturing geven</a:t>
            </a:r>
          </a:p>
          <a:p>
            <a:pPr marL="171450" indent="-171450">
              <a:buFontTx/>
              <a:buChar char="-"/>
            </a:pPr>
            <a:r>
              <a:rPr lang="nl-NL" dirty="0">
                <a:sym typeface="Wingdings" panose="05000000000000000000" pitchFamily="2" charset="2"/>
              </a:rPr>
              <a:t>Ruimte voor individuele gesprekken met coaches</a:t>
            </a:r>
          </a:p>
          <a:p>
            <a:pPr marL="171450" indent="-171450">
              <a:buFontTx/>
              <a:buChar char="-"/>
            </a:pPr>
            <a:r>
              <a:rPr lang="nl-NL" dirty="0">
                <a:sym typeface="Wingdings" panose="05000000000000000000" pitchFamily="2" charset="2"/>
              </a:rPr>
              <a:t>Groep leeftijdsgenoten die in hetzelfde schuitje zitten (steun aan elkaar), maar nieuwe contacten leggen met andere leeftijden kan ook juist erg goed zijn (je blijft in je </a:t>
            </a:r>
            <a:r>
              <a:rPr lang="nl-NL" dirty="0" err="1">
                <a:sym typeface="Wingdings" panose="05000000000000000000" pitchFamily="2" charset="2"/>
              </a:rPr>
              <a:t>bubble</a:t>
            </a:r>
            <a:r>
              <a:rPr lang="nl-NL" dirty="0">
                <a:sym typeface="Wingdings" panose="05000000000000000000" pitchFamily="2" charset="2"/>
              </a:rPr>
              <a:t>)</a:t>
            </a:r>
          </a:p>
          <a:p>
            <a:pPr marL="171450" indent="-171450">
              <a:buFontTx/>
              <a:buChar char="-"/>
            </a:pPr>
            <a:r>
              <a:rPr lang="nl-NL" dirty="0">
                <a:sym typeface="Wingdings" panose="05000000000000000000" pitchFamily="2" charset="2"/>
              </a:rPr>
              <a:t>Biedt dag- en weekinvulling</a:t>
            </a:r>
          </a:p>
          <a:p>
            <a:pPr marL="171450" indent="-171450">
              <a:buFontTx/>
              <a:buChar char="-"/>
            </a:pPr>
            <a:r>
              <a:rPr lang="nl-NL" dirty="0">
                <a:sym typeface="Wingdings" panose="05000000000000000000" pitchFamily="2" charset="2"/>
              </a:rPr>
              <a:t>Prijskaartje (500,- tot 5000,-)</a:t>
            </a:r>
          </a:p>
          <a:p>
            <a:pPr marL="171450" indent="-171450">
              <a:buFontTx/>
              <a:buChar char="-"/>
            </a:pPr>
            <a:endParaRPr lang="nl-NL" dirty="0"/>
          </a:p>
          <a:p>
            <a:pPr marL="171450" indent="-171450">
              <a:buFontTx/>
              <a:buChar char="-"/>
            </a:pPr>
            <a:r>
              <a:rPr lang="nl-NL" dirty="0"/>
              <a:t>Benoemen van verschillende plannen en waar je rekening mee moet houden.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14</a:t>
            </a:fld>
            <a:endParaRPr lang="nl-NL"/>
          </a:p>
        </p:txBody>
      </p:sp>
    </p:spTree>
    <p:extLst>
      <p:ext uri="{BB962C8B-B14F-4D97-AF65-F5344CB8AC3E}">
        <p14:creationId xmlns:p14="http://schemas.microsoft.com/office/powerpoint/2010/main" val="2024130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Activiteiten vormen je kader voor je tussenjaar.</a:t>
            </a:r>
          </a:p>
          <a:p>
            <a:r>
              <a:rPr lang="nl-NL" dirty="0"/>
              <a:t>Misschien maak je wel een plan en kom je tot de conclusie dat je eigenlijk helemaal geen zin hebt in een tussenjaar. Alles is altijd goed voor je verdere ontwikkeling, want blijkbaar ben je dan toch ook weer een stapje verder gekomen. </a:t>
            </a:r>
          </a:p>
          <a:p>
            <a:endParaRPr lang="nl-NL" dirty="0"/>
          </a:p>
          <a:p>
            <a:r>
              <a:rPr lang="nl-NL" dirty="0"/>
              <a:t>2. Verdere invulling</a:t>
            </a:r>
          </a:p>
          <a:p>
            <a:endParaRPr lang="nl-NL" dirty="0"/>
          </a:p>
          <a:p>
            <a:r>
              <a:rPr lang="nl-NL" dirty="0"/>
              <a:t>3. Voorbereiden/organiseren</a:t>
            </a:r>
          </a:p>
          <a:p>
            <a:endParaRPr lang="nl-NL" dirty="0"/>
          </a:p>
          <a:p>
            <a:r>
              <a:rPr lang="nl-NL" dirty="0"/>
              <a:t>Hoe verder uitwerken:</a:t>
            </a:r>
          </a:p>
          <a:p>
            <a:pPr marL="171450" indent="-171450">
              <a:buFontTx/>
              <a:buChar char="-"/>
            </a:pPr>
            <a:r>
              <a:rPr lang="nl-NL" dirty="0"/>
              <a:t>Thuis praten</a:t>
            </a:r>
          </a:p>
          <a:p>
            <a:pPr marL="171450" indent="-171450">
              <a:buFontTx/>
              <a:buChar char="-"/>
            </a:pPr>
            <a:r>
              <a:rPr lang="nl-NL" dirty="0"/>
              <a:t>Info verzamelen (internet? </a:t>
            </a:r>
            <a:r>
              <a:rPr lang="nl-NL" dirty="0" err="1"/>
              <a:t>TussenjaarBeurs</a:t>
            </a:r>
            <a:r>
              <a:rPr lang="nl-NL" dirty="0"/>
              <a:t>)</a:t>
            </a:r>
          </a:p>
          <a:p>
            <a:pPr marL="171450" indent="-171450">
              <a:buFontTx/>
              <a:buChar char="-"/>
            </a:pPr>
            <a:r>
              <a:rPr lang="nl-NL" dirty="0"/>
              <a:t>Maak een planning wanneer je er voor gaat zitten</a:t>
            </a:r>
          </a:p>
          <a:p>
            <a:pPr marL="0" indent="0">
              <a:buFontTx/>
              <a:buNone/>
            </a:pPr>
            <a:r>
              <a:rPr lang="nl-NL" dirty="0"/>
              <a:t>Zie ook hiervoor </a:t>
            </a:r>
            <a:r>
              <a:rPr lang="nl-NL" dirty="0" err="1"/>
              <a:t>handout</a:t>
            </a:r>
            <a:r>
              <a:rPr lang="nl-NL" dirty="0"/>
              <a:t> met handige sites om te starten of specifieke info op te zoeken</a:t>
            </a:r>
          </a:p>
          <a:p>
            <a:pPr marL="0" indent="0">
              <a:buFontTx/>
              <a:buNone/>
            </a:pPr>
            <a:endParaRPr lang="nl-NL" dirty="0"/>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16</a:t>
            </a:fld>
            <a:endParaRPr lang="nl-NL"/>
          </a:p>
        </p:txBody>
      </p:sp>
    </p:spTree>
    <p:extLst>
      <p:ext uri="{BB962C8B-B14F-4D97-AF65-F5344CB8AC3E}">
        <p14:creationId xmlns:p14="http://schemas.microsoft.com/office/powerpoint/2010/main" val="1101102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Invloed op keuze voor wel/niet tussenjaar</a:t>
            </a:r>
          </a:p>
          <a:p>
            <a:pPr marL="171450" indent="-171450">
              <a:buFontTx/>
              <a:buChar char="-"/>
            </a:pPr>
            <a:r>
              <a:rPr lang="nl-NL" dirty="0"/>
              <a:t>Invloed op waarde van tussenjaar (wat je eruit kunt halen)</a:t>
            </a:r>
          </a:p>
          <a:p>
            <a:pPr marL="171450" indent="-171450">
              <a:buFontTx/>
              <a:buChar char="-"/>
            </a:pPr>
            <a:endParaRPr lang="nl-NL" dirty="0"/>
          </a:p>
          <a:p>
            <a:pPr marL="0" indent="0">
              <a:buFontTx/>
              <a:buNone/>
            </a:pPr>
            <a:r>
              <a:rPr lang="nl-NL" dirty="0"/>
              <a:t>Te blije ouders (geven veel geld)</a:t>
            </a:r>
          </a:p>
          <a:p>
            <a:pPr marL="0" indent="0">
              <a:buFontTx/>
              <a:buNone/>
            </a:pPr>
            <a:r>
              <a:rPr lang="nl-NL" dirty="0"/>
              <a:t>Te kritische ouders (ondersteuning niet en bemoeien zich er niet mee)</a:t>
            </a:r>
          </a:p>
          <a:p>
            <a:pPr marL="0" indent="0">
              <a:buFontTx/>
              <a:buNone/>
            </a:pPr>
            <a:endParaRPr lang="nl-NL" dirty="0"/>
          </a:p>
          <a:p>
            <a:pPr marL="0" indent="0">
              <a:buFontTx/>
              <a:buNone/>
            </a:pPr>
            <a:r>
              <a:rPr lang="nl-NL" dirty="0">
                <a:sym typeface="Wingdings" panose="05000000000000000000" pitchFamily="2" charset="2"/>
              </a:rPr>
              <a:t> Balans zoeken als ouder! Tussenjaarkenniscentrum geeft daarin ook adviezen en/of handvaten.</a:t>
            </a:r>
            <a:endParaRPr lang="nl-NL" dirty="0"/>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17</a:t>
            </a:fld>
            <a:endParaRPr lang="nl-NL"/>
          </a:p>
        </p:txBody>
      </p:sp>
    </p:spTree>
    <p:extLst>
      <p:ext uri="{BB962C8B-B14F-4D97-AF65-F5344CB8AC3E}">
        <p14:creationId xmlns:p14="http://schemas.microsoft.com/office/powerpoint/2010/main" val="2440780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18</a:t>
            </a:fld>
            <a:endParaRPr lang="nl-NL"/>
          </a:p>
        </p:txBody>
      </p:sp>
    </p:spTree>
    <p:extLst>
      <p:ext uri="{BB962C8B-B14F-4D97-AF65-F5344CB8AC3E}">
        <p14:creationId xmlns:p14="http://schemas.microsoft.com/office/powerpoint/2010/main" val="297519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a:t>
            </a:r>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19</a:t>
            </a:fld>
            <a:endParaRPr lang="nl-NL"/>
          </a:p>
        </p:txBody>
      </p:sp>
    </p:spTree>
    <p:extLst>
      <p:ext uri="{BB962C8B-B14F-4D97-AF65-F5344CB8AC3E}">
        <p14:creationId xmlns:p14="http://schemas.microsoft.com/office/powerpoint/2010/main" val="10184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Aanleiding workshop:</a:t>
            </a:r>
          </a:p>
          <a:p>
            <a:r>
              <a:rPr lang="nl-NL" dirty="0"/>
              <a:t>Voor het derde jaar georganiseerd op school, omdat… we merken dat daar behoefte aan is</a:t>
            </a:r>
          </a:p>
          <a:p>
            <a:r>
              <a:rPr lang="nl-NL" dirty="0"/>
              <a:t>Er is vraag naar en we willen met jullie op deze avond doornemen wat de voor en nadelen en vooral of het bij jou past wel op niet.</a:t>
            </a:r>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2</a:t>
            </a:fld>
            <a:endParaRPr lang="nl-NL" dirty="0"/>
          </a:p>
        </p:txBody>
      </p:sp>
    </p:spTree>
    <p:extLst>
      <p:ext uri="{BB962C8B-B14F-4D97-AF65-F5344CB8AC3E}">
        <p14:creationId xmlns:p14="http://schemas.microsoft.com/office/powerpoint/2010/main" val="33132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Dit kan een inspiratie zijn voor wat je zou kunnen doen in een tussenjaar.</a:t>
            </a:r>
          </a:p>
          <a:p>
            <a:pPr marL="171450" indent="-171450">
              <a:buFontTx/>
              <a:buChar char="-"/>
            </a:pPr>
            <a:endParaRPr lang="nl-NL" dirty="0"/>
          </a:p>
          <a:p>
            <a:pPr marL="171450" indent="-171450">
              <a:buFontTx/>
              <a:buChar char="-"/>
            </a:pPr>
            <a:r>
              <a:rPr lang="nl-NL" dirty="0"/>
              <a:t>Reizen (alleen of samen), backpacken</a:t>
            </a:r>
          </a:p>
          <a:p>
            <a:pPr marL="171450" indent="-171450">
              <a:buFontTx/>
              <a:buChar char="-"/>
            </a:pPr>
            <a:r>
              <a:rPr lang="nl-NL" dirty="0"/>
              <a:t>Combineren met werken in het buitenland (</a:t>
            </a:r>
            <a:r>
              <a:rPr lang="nl-NL" dirty="0" err="1"/>
              <a:t>Aupair</a:t>
            </a:r>
            <a:r>
              <a:rPr lang="nl-NL" dirty="0"/>
              <a:t>, fruitplukken, etc.)</a:t>
            </a:r>
          </a:p>
          <a:p>
            <a:pPr marL="171450" indent="-171450">
              <a:buFontTx/>
              <a:buChar char="-"/>
            </a:pPr>
            <a:r>
              <a:rPr lang="nl-NL" dirty="0"/>
              <a:t>Vrijwilligerswerk (buitenland, Nederland) zeer diverse mogelijkheden: mensen, </a:t>
            </a:r>
            <a:r>
              <a:rPr lang="nl-NL" dirty="0" err="1"/>
              <a:t>wildlife</a:t>
            </a:r>
            <a:r>
              <a:rPr lang="nl-NL" dirty="0"/>
              <a:t>, met ouderen, jongeren, etc. </a:t>
            </a:r>
          </a:p>
          <a:p>
            <a:pPr marL="171450" indent="-171450">
              <a:buFontTx/>
              <a:buChar char="-"/>
            </a:pPr>
            <a:r>
              <a:rPr lang="nl-NL" dirty="0"/>
              <a:t>Betaald werk (duikinstructeur) (ski instructeur)</a:t>
            </a:r>
          </a:p>
          <a:p>
            <a:pPr marL="171450" indent="-171450">
              <a:buFontTx/>
              <a:buChar char="-"/>
            </a:pPr>
            <a:r>
              <a:rPr lang="nl-NL" dirty="0"/>
              <a:t>Evenement opzetten (iets maken/opzetten)</a:t>
            </a:r>
          </a:p>
          <a:p>
            <a:pPr marL="171450" indent="-171450">
              <a:buFontTx/>
              <a:buChar char="-"/>
            </a:pPr>
            <a:r>
              <a:rPr lang="nl-NL" dirty="0"/>
              <a:t>Cursus volgen (</a:t>
            </a:r>
            <a:r>
              <a:rPr lang="nl-NL" dirty="0" err="1"/>
              <a:t>meubelmaakcursus</a:t>
            </a:r>
            <a:r>
              <a:rPr lang="nl-NL" dirty="0"/>
              <a:t>, dakdekkerscursus, toneel, etc.)</a:t>
            </a:r>
          </a:p>
          <a:p>
            <a:pPr marL="171450" indent="-171450">
              <a:buFontTx/>
              <a:buChar char="-"/>
            </a:pPr>
            <a:endParaRPr lang="nl-NL" dirty="0"/>
          </a:p>
          <a:p>
            <a:pPr marL="0" indent="0">
              <a:buFontTx/>
              <a:buNone/>
            </a:pPr>
            <a:r>
              <a:rPr lang="nl-NL" dirty="0">
                <a:sym typeface="Wingdings" panose="05000000000000000000" pitchFamily="2" charset="2"/>
              </a:rPr>
              <a:t> Wanneer/waarom kies je nou voor een tussenjaar? Wat is het alternatief? Studeren. </a:t>
            </a:r>
          </a:p>
          <a:p>
            <a:pPr marL="0" indent="0">
              <a:buFontTx/>
              <a:buNone/>
            </a:pPr>
            <a:r>
              <a:rPr lang="nl-NL" dirty="0">
                <a:sym typeface="Wingdings" panose="05000000000000000000" pitchFamily="2" charset="2"/>
              </a:rPr>
              <a:t>Waarom zou je gaat studeren? Of juist niet gaan studeren?</a:t>
            </a:r>
            <a:endParaRPr lang="nl-NL" dirty="0"/>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3</a:t>
            </a:fld>
            <a:endParaRPr lang="nl-NL"/>
          </a:p>
        </p:txBody>
      </p:sp>
    </p:spTree>
    <p:extLst>
      <p:ext uri="{BB962C8B-B14F-4D97-AF65-F5344CB8AC3E}">
        <p14:creationId xmlns:p14="http://schemas.microsoft.com/office/powerpoint/2010/main" val="299230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Eerst voor jezelf over de vragen nadenken.</a:t>
            </a:r>
          </a:p>
          <a:p>
            <a:r>
              <a:rPr lang="nl-NL" dirty="0"/>
              <a:t>Daarna met elkaar uitwisselen: denk je er het zelfde over? </a:t>
            </a:r>
          </a:p>
          <a:p>
            <a:r>
              <a:rPr lang="nl-NL" dirty="0"/>
              <a:t>Zo ja/nee, waarom wel/niet.</a:t>
            </a:r>
          </a:p>
          <a:p>
            <a:endParaRPr lang="nl-NL" dirty="0"/>
          </a:p>
          <a:p>
            <a:r>
              <a:rPr lang="nl-NL" dirty="0"/>
              <a:t>Wij bevragen enkele leerlingen. Daarna via handje andere redenen benoemen of in de chat zetten.</a:t>
            </a:r>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6</a:t>
            </a:fld>
            <a:endParaRPr lang="nl-NL"/>
          </a:p>
        </p:txBody>
      </p:sp>
    </p:spTree>
    <p:extLst>
      <p:ext uri="{BB962C8B-B14F-4D97-AF65-F5344CB8AC3E}">
        <p14:creationId xmlns:p14="http://schemas.microsoft.com/office/powerpoint/2010/main" val="416239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staat beschreven wat het voor je persoonlijke ontwikkeling kan betekenen</a:t>
            </a:r>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7</a:t>
            </a:fld>
            <a:endParaRPr lang="nl-NL"/>
          </a:p>
        </p:txBody>
      </p:sp>
    </p:spTree>
    <p:extLst>
      <p:ext uri="{BB962C8B-B14F-4D97-AF65-F5344CB8AC3E}">
        <p14:creationId xmlns:p14="http://schemas.microsoft.com/office/powerpoint/2010/main" val="2945730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Meer gemotiveerd:</a:t>
            </a:r>
            <a:endParaRPr lang="nl-NL" b="0" dirty="0"/>
          </a:p>
          <a:p>
            <a:r>
              <a:rPr lang="nl-NL" b="0" dirty="0"/>
              <a:t>Met name leerlingen die voorafgaand aan tussenjaar slecht gemotiveerd zijn, raken significant meer gemotiveerd na een tussenjaar om te gaan studeren.</a:t>
            </a:r>
          </a:p>
          <a:p>
            <a:endParaRPr lang="nl-NL" b="1" dirty="0"/>
          </a:p>
          <a:p>
            <a:r>
              <a:rPr lang="nl-NL" b="1" dirty="0"/>
              <a:t>Zekerder over studiekeuze</a:t>
            </a:r>
            <a:r>
              <a:rPr lang="nl-NL" b="0" dirty="0"/>
              <a:t>:</a:t>
            </a:r>
          </a:p>
          <a:p>
            <a:r>
              <a:rPr lang="nl-NL" b="0" dirty="0"/>
              <a:t>2/3 zekerder over studiekeuze. Twijfel over een opleiding blijkt een belangrijke voorspeller van studie-uitval. Meer zelfkennis vergroot kans op juiste keuze.</a:t>
            </a:r>
          </a:p>
          <a:p>
            <a:endParaRPr lang="nl-NL" b="0" dirty="0"/>
          </a:p>
          <a:p>
            <a:endParaRPr lang="nl-NL" b="0" dirty="0"/>
          </a:p>
          <a:p>
            <a:r>
              <a:rPr lang="nl-NL" b="0" dirty="0"/>
              <a:t>Betere studieresultaten heeft wat magere onderbouwing.</a:t>
            </a:r>
          </a:p>
          <a:p>
            <a:endParaRPr lang="nl-NL" b="0" dirty="0"/>
          </a:p>
          <a:p>
            <a:r>
              <a:rPr lang="nl-NL" b="0" dirty="0"/>
              <a:t>Loting studies…. Hierdoor kan een tussenjaar een optie zijn.</a:t>
            </a:r>
            <a:endParaRPr lang="nl-NL" b="1" dirty="0"/>
          </a:p>
          <a:p>
            <a:endParaRPr lang="nl-NL" dirty="0"/>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8</a:t>
            </a:fld>
            <a:endParaRPr lang="nl-NL"/>
          </a:p>
        </p:txBody>
      </p:sp>
    </p:spTree>
    <p:extLst>
      <p:ext uri="{BB962C8B-B14F-4D97-AF65-F5344CB8AC3E}">
        <p14:creationId xmlns:p14="http://schemas.microsoft.com/office/powerpoint/2010/main" val="284999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9</a:t>
            </a:fld>
            <a:endParaRPr lang="nl-NL"/>
          </a:p>
        </p:txBody>
      </p:sp>
    </p:spTree>
    <p:extLst>
      <p:ext uri="{BB962C8B-B14F-4D97-AF65-F5344CB8AC3E}">
        <p14:creationId xmlns:p14="http://schemas.microsoft.com/office/powerpoint/2010/main" val="316909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Diverse redenen waarom uitval relatief hoog is:</a:t>
            </a:r>
          </a:p>
          <a:p>
            <a:pPr marL="0" indent="0">
              <a:buFontTx/>
              <a:buNone/>
            </a:pPr>
            <a:r>
              <a:rPr lang="nl-NL" dirty="0"/>
              <a:t>Zijn 42,500 studenten die stoppen. Enorme getallen. </a:t>
            </a:r>
          </a:p>
          <a:p>
            <a:pPr marL="0" indent="0">
              <a:buFontTx/>
              <a:buNone/>
            </a:pPr>
            <a:r>
              <a:rPr lang="nl-NL" sz="1200" b="0" i="0" kern="1200" dirty="0">
                <a:solidFill>
                  <a:schemeClr val="tx1"/>
                </a:solidFill>
                <a:effectLst/>
                <a:latin typeface="+mn-lt"/>
                <a:ea typeface="+mn-ea"/>
                <a:cs typeface="+mn-cs"/>
              </a:rPr>
              <a:t>31.000 studeert in het hbo, de overige 11.500</a:t>
            </a:r>
            <a:endParaRPr lang="nl-NL" dirty="0"/>
          </a:p>
          <a:p>
            <a:pPr marL="0" indent="0">
              <a:buFontTx/>
              <a:buNone/>
            </a:pPr>
            <a:endParaRPr lang="nl-NL" dirty="0"/>
          </a:p>
          <a:p>
            <a:pPr marL="0" indent="0">
              <a:buFontTx/>
              <a:buNone/>
            </a:pPr>
            <a:r>
              <a:rPr lang="nl-NL" dirty="0"/>
              <a:t>Nodig voor het maken van een goede keuze is oriënteren, verdiepen en vervolgens kiezen wat bij jou past. Weet je wat je wil??</a:t>
            </a:r>
          </a:p>
          <a:p>
            <a:pPr marL="0" indent="0">
              <a:buFontTx/>
              <a:buNone/>
            </a:pPr>
            <a:r>
              <a:rPr lang="nl-NL" dirty="0"/>
              <a:t>Door ervaringen op te doen – en hierop te reflecteren!! – kun je meer over jezelf leren en zodoende een ‘betere’ keuze maken.</a:t>
            </a:r>
          </a:p>
          <a:p>
            <a:pPr marL="0" indent="0">
              <a:buFontTx/>
              <a:buNone/>
            </a:pPr>
            <a:endParaRPr lang="nl-NL" dirty="0"/>
          </a:p>
          <a:p>
            <a:pPr marL="171450" indent="-171450">
              <a:buFont typeface="Wingdings" panose="05000000000000000000" pitchFamily="2" charset="2"/>
              <a:buChar char="à"/>
            </a:pPr>
            <a:r>
              <a:rPr lang="nl-NL" dirty="0">
                <a:sym typeface="Wingdings" panose="05000000000000000000" pitchFamily="2" charset="2"/>
              </a:rPr>
              <a:t>Waarom zou voor jou een tussenjaar dan een goede optie kunnen zijn?!</a:t>
            </a:r>
          </a:p>
          <a:p>
            <a:pPr marL="171450" indent="-171450">
              <a:buFont typeface="Wingdings" panose="05000000000000000000" pitchFamily="2" charset="2"/>
              <a:buChar char="à"/>
            </a:pPr>
            <a:endParaRPr lang="nl-NL" dirty="0"/>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10</a:t>
            </a:fld>
            <a:endParaRPr lang="nl-NL"/>
          </a:p>
        </p:txBody>
      </p:sp>
    </p:spTree>
    <p:extLst>
      <p:ext uri="{BB962C8B-B14F-4D97-AF65-F5344CB8AC3E}">
        <p14:creationId xmlns:p14="http://schemas.microsoft.com/office/powerpoint/2010/main" val="3705346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Grootste factor voor studiesucces blijft </a:t>
            </a:r>
            <a:r>
              <a:rPr lang="nl-NL" b="1" dirty="0"/>
              <a:t>motivatie</a:t>
            </a:r>
            <a:r>
              <a:rPr lang="nl-NL" dirty="0"/>
              <a:t>, maar daarnaast ook:</a:t>
            </a:r>
          </a:p>
          <a:p>
            <a:pPr marL="171450" indent="-171450">
              <a:buFontTx/>
              <a:buChar char="-"/>
            </a:pPr>
            <a:r>
              <a:rPr lang="nl-NL" b="1" dirty="0"/>
              <a:t>Zelfstandigheid</a:t>
            </a:r>
          </a:p>
          <a:p>
            <a:pPr marL="171450" indent="-171450">
              <a:buFontTx/>
              <a:buChar char="-"/>
            </a:pPr>
            <a:r>
              <a:rPr lang="nl-NL" b="1" dirty="0"/>
              <a:t>Discipline</a:t>
            </a:r>
          </a:p>
          <a:p>
            <a:pPr marL="171450" indent="-171450">
              <a:buFontTx/>
              <a:buChar char="-"/>
            </a:pPr>
            <a:r>
              <a:rPr lang="nl-NL" b="1" dirty="0"/>
              <a:t>Doorzettingsvermogen</a:t>
            </a:r>
          </a:p>
          <a:p>
            <a:pPr marL="0" indent="0">
              <a:buFontTx/>
              <a:buNone/>
            </a:pPr>
            <a:endParaRPr lang="nl-NL" dirty="0"/>
          </a:p>
          <a:p>
            <a:pPr marL="0" indent="0">
              <a:buFontTx/>
              <a:buNone/>
            </a:pPr>
            <a:r>
              <a:rPr lang="nl-NL" dirty="0">
                <a:sym typeface="Wingdings" panose="05000000000000000000" pitchFamily="2" charset="2"/>
              </a:rPr>
              <a:t> Waarom zou voor jou een tussenjaar dan een goede optie kunnen zijn?!</a:t>
            </a:r>
            <a:endParaRPr lang="nl-NL" dirty="0"/>
          </a:p>
        </p:txBody>
      </p:sp>
      <p:sp>
        <p:nvSpPr>
          <p:cNvPr id="4" name="Tijdelijke aanduiding voor dianummer 3"/>
          <p:cNvSpPr>
            <a:spLocks noGrp="1"/>
          </p:cNvSpPr>
          <p:nvPr>
            <p:ph type="sldNum" sz="quarter" idx="5"/>
          </p:nvPr>
        </p:nvSpPr>
        <p:spPr/>
        <p:txBody>
          <a:bodyPr/>
          <a:lstStyle/>
          <a:p>
            <a:fld id="{1C02FCB8-4862-4D83-B0F7-C6B3162F42CB}" type="slidenum">
              <a:rPr lang="nl-NL" smtClean="0"/>
              <a:t>11</a:t>
            </a:fld>
            <a:endParaRPr lang="nl-NL"/>
          </a:p>
        </p:txBody>
      </p:sp>
    </p:spTree>
    <p:extLst>
      <p:ext uri="{BB962C8B-B14F-4D97-AF65-F5344CB8AC3E}">
        <p14:creationId xmlns:p14="http://schemas.microsoft.com/office/powerpoint/2010/main" val="668076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75EFDA5-703E-440C-BDC9-AC91505F32D2}" type="datetimeFigureOut">
              <a:rPr lang="nl-NL" smtClean="0"/>
              <a:t>17-2-2024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386A3E2-2A73-445D-A606-06A4149D571A}" type="slidenum">
              <a:rPr lang="nl-NL" smtClean="0"/>
              <a:t>‹nr.›</a:t>
            </a:fld>
            <a:endParaRPr lang="nl-NL"/>
          </a:p>
        </p:txBody>
      </p:sp>
    </p:spTree>
    <p:extLst>
      <p:ext uri="{BB962C8B-B14F-4D97-AF65-F5344CB8AC3E}">
        <p14:creationId xmlns:p14="http://schemas.microsoft.com/office/powerpoint/2010/main" val="97426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75EFDA5-703E-440C-BDC9-AC91505F32D2}" type="datetimeFigureOut">
              <a:rPr lang="nl-NL" smtClean="0"/>
              <a:t>17-2-2024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386A3E2-2A73-445D-A606-06A4149D571A}" type="slidenum">
              <a:rPr lang="nl-NL" smtClean="0"/>
              <a:t>‹nr.›</a:t>
            </a:fld>
            <a:endParaRPr lang="nl-NL"/>
          </a:p>
        </p:txBody>
      </p:sp>
    </p:spTree>
    <p:extLst>
      <p:ext uri="{BB962C8B-B14F-4D97-AF65-F5344CB8AC3E}">
        <p14:creationId xmlns:p14="http://schemas.microsoft.com/office/powerpoint/2010/main" val="126177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75EFDA5-703E-440C-BDC9-AC91505F32D2}" type="datetimeFigureOut">
              <a:rPr lang="nl-NL" smtClean="0"/>
              <a:t>17-2-2024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386A3E2-2A73-445D-A606-06A4149D571A}" type="slidenum">
              <a:rPr lang="nl-NL" smtClean="0"/>
              <a:t>‹nr.›</a:t>
            </a:fld>
            <a:endParaRPr lang="nl-NL"/>
          </a:p>
        </p:txBody>
      </p:sp>
    </p:spTree>
    <p:extLst>
      <p:ext uri="{BB962C8B-B14F-4D97-AF65-F5344CB8AC3E}">
        <p14:creationId xmlns:p14="http://schemas.microsoft.com/office/powerpoint/2010/main" val="277907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75EFDA5-703E-440C-BDC9-AC91505F32D2}" type="datetimeFigureOut">
              <a:rPr lang="nl-NL" smtClean="0"/>
              <a:t>17-2-2024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386A3E2-2A73-445D-A606-06A4149D571A}" type="slidenum">
              <a:rPr lang="nl-NL" smtClean="0"/>
              <a:t>‹nr.›</a:t>
            </a:fld>
            <a:endParaRPr lang="nl-NL"/>
          </a:p>
        </p:txBody>
      </p:sp>
    </p:spTree>
    <p:extLst>
      <p:ext uri="{BB962C8B-B14F-4D97-AF65-F5344CB8AC3E}">
        <p14:creationId xmlns:p14="http://schemas.microsoft.com/office/powerpoint/2010/main" val="124520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75EFDA5-703E-440C-BDC9-AC91505F32D2}" type="datetimeFigureOut">
              <a:rPr lang="nl-NL" smtClean="0"/>
              <a:t>17-2-2024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386A3E2-2A73-445D-A606-06A4149D571A}" type="slidenum">
              <a:rPr lang="nl-NL" smtClean="0"/>
              <a:t>‹nr.›</a:t>
            </a:fld>
            <a:endParaRPr lang="nl-NL"/>
          </a:p>
        </p:txBody>
      </p:sp>
    </p:spTree>
    <p:extLst>
      <p:ext uri="{BB962C8B-B14F-4D97-AF65-F5344CB8AC3E}">
        <p14:creationId xmlns:p14="http://schemas.microsoft.com/office/powerpoint/2010/main" val="192069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75EFDA5-703E-440C-BDC9-AC91505F32D2}" type="datetimeFigureOut">
              <a:rPr lang="nl-NL" smtClean="0"/>
              <a:t>17-2-2024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386A3E2-2A73-445D-A606-06A4149D571A}" type="slidenum">
              <a:rPr lang="nl-NL" smtClean="0"/>
              <a:t>‹nr.›</a:t>
            </a:fld>
            <a:endParaRPr lang="nl-NL"/>
          </a:p>
        </p:txBody>
      </p:sp>
    </p:spTree>
    <p:extLst>
      <p:ext uri="{BB962C8B-B14F-4D97-AF65-F5344CB8AC3E}">
        <p14:creationId xmlns:p14="http://schemas.microsoft.com/office/powerpoint/2010/main" val="376927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75EFDA5-703E-440C-BDC9-AC91505F32D2}" type="datetimeFigureOut">
              <a:rPr lang="nl-NL" smtClean="0"/>
              <a:t>17-2-2024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386A3E2-2A73-445D-A606-06A4149D571A}" type="slidenum">
              <a:rPr lang="nl-NL" smtClean="0"/>
              <a:t>‹nr.›</a:t>
            </a:fld>
            <a:endParaRPr lang="nl-NL"/>
          </a:p>
        </p:txBody>
      </p:sp>
    </p:spTree>
    <p:extLst>
      <p:ext uri="{BB962C8B-B14F-4D97-AF65-F5344CB8AC3E}">
        <p14:creationId xmlns:p14="http://schemas.microsoft.com/office/powerpoint/2010/main" val="225472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75EFDA5-703E-440C-BDC9-AC91505F32D2}" type="datetimeFigureOut">
              <a:rPr lang="nl-NL" smtClean="0"/>
              <a:t>17-2-2024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386A3E2-2A73-445D-A606-06A4149D571A}" type="slidenum">
              <a:rPr lang="nl-NL" smtClean="0"/>
              <a:t>‹nr.›</a:t>
            </a:fld>
            <a:endParaRPr lang="nl-NL"/>
          </a:p>
        </p:txBody>
      </p:sp>
    </p:spTree>
    <p:extLst>
      <p:ext uri="{BB962C8B-B14F-4D97-AF65-F5344CB8AC3E}">
        <p14:creationId xmlns:p14="http://schemas.microsoft.com/office/powerpoint/2010/main" val="69577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EFDA5-703E-440C-BDC9-AC91505F32D2}" type="datetimeFigureOut">
              <a:rPr lang="nl-NL" smtClean="0"/>
              <a:t>17-2-2024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386A3E2-2A73-445D-A606-06A4149D571A}" type="slidenum">
              <a:rPr lang="nl-NL" smtClean="0"/>
              <a:t>‹nr.›</a:t>
            </a:fld>
            <a:endParaRPr lang="nl-NL"/>
          </a:p>
        </p:txBody>
      </p:sp>
    </p:spTree>
    <p:extLst>
      <p:ext uri="{BB962C8B-B14F-4D97-AF65-F5344CB8AC3E}">
        <p14:creationId xmlns:p14="http://schemas.microsoft.com/office/powerpoint/2010/main" val="184875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75EFDA5-703E-440C-BDC9-AC91505F32D2}" type="datetimeFigureOut">
              <a:rPr lang="nl-NL" smtClean="0"/>
              <a:t>17-2-2024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386A3E2-2A73-445D-A606-06A4149D571A}" type="slidenum">
              <a:rPr lang="nl-NL" smtClean="0"/>
              <a:t>‹nr.›</a:t>
            </a:fld>
            <a:endParaRPr lang="nl-NL"/>
          </a:p>
        </p:txBody>
      </p:sp>
    </p:spTree>
    <p:extLst>
      <p:ext uri="{BB962C8B-B14F-4D97-AF65-F5344CB8AC3E}">
        <p14:creationId xmlns:p14="http://schemas.microsoft.com/office/powerpoint/2010/main" val="224268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75EFDA5-703E-440C-BDC9-AC91505F32D2}" type="datetimeFigureOut">
              <a:rPr lang="nl-NL" smtClean="0"/>
              <a:t>17-2-2024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386A3E2-2A73-445D-A606-06A4149D571A}" type="slidenum">
              <a:rPr lang="nl-NL" smtClean="0"/>
              <a:t>‹nr.›</a:t>
            </a:fld>
            <a:endParaRPr lang="nl-NL"/>
          </a:p>
        </p:txBody>
      </p:sp>
    </p:spTree>
    <p:extLst>
      <p:ext uri="{BB962C8B-B14F-4D97-AF65-F5344CB8AC3E}">
        <p14:creationId xmlns:p14="http://schemas.microsoft.com/office/powerpoint/2010/main" val="67803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EFDA5-703E-440C-BDC9-AC91505F32D2}" type="datetimeFigureOut">
              <a:rPr lang="nl-NL" smtClean="0"/>
              <a:t>17-2-2024</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6A3E2-2A73-445D-A606-06A4149D571A}" type="slidenum">
              <a:rPr lang="nl-NL" smtClean="0"/>
              <a:t>‹nr.›</a:t>
            </a:fld>
            <a:endParaRPr lang="nl-NL"/>
          </a:p>
        </p:txBody>
      </p:sp>
    </p:spTree>
    <p:extLst>
      <p:ext uri="{BB962C8B-B14F-4D97-AF65-F5344CB8AC3E}">
        <p14:creationId xmlns:p14="http://schemas.microsoft.com/office/powerpoint/2010/main" val="3274214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hyperlink" Target="http://www.ikbengeweldig.nl/" TargetMode="External"/><Relationship Id="rId13" Type="http://schemas.openxmlformats.org/officeDocument/2006/relationships/hyperlink" Target="http://www.ef.nl/" TargetMode="External"/><Relationship Id="rId3" Type="http://schemas.openxmlformats.org/officeDocument/2006/relationships/image" Target="../media/image3.jpeg"/><Relationship Id="rId7" Type="http://schemas.openxmlformats.org/officeDocument/2006/relationships/hyperlink" Target="https://www.doemeemetmdt.nl/" TargetMode="External"/><Relationship Id="rId12" Type="http://schemas.openxmlformats.org/officeDocument/2006/relationships/hyperlink" Target="https://www.bachelorsportal.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vrijwilligerswerk.nl/default.aspx" TargetMode="External"/><Relationship Id="rId11" Type="http://schemas.openxmlformats.org/officeDocument/2006/relationships/hyperlink" Target="https://www.buitenlandbeurs.nl/nl" TargetMode="External"/><Relationship Id="rId5" Type="http://schemas.openxmlformats.org/officeDocument/2006/relationships/hyperlink" Target="http://www.wilweg.nl/" TargetMode="External"/><Relationship Id="rId10" Type="http://schemas.openxmlformats.org/officeDocument/2006/relationships/hyperlink" Target="https://weblog.wur.nl/studiekeuzekind/" TargetMode="External"/><Relationship Id="rId4" Type="http://schemas.openxmlformats.org/officeDocument/2006/relationships/hyperlink" Target="https://www.tussenjaarkenniscentrum.nl/tussenjaar-tips-voor-ouders/" TargetMode="External"/><Relationship Id="rId9" Type="http://schemas.openxmlformats.org/officeDocument/2006/relationships/hyperlink" Target="http://www.kvk.n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jpeg"/><Relationship Id="rId7" Type="http://schemas.openxmlformats.org/officeDocument/2006/relationships/image" Target="../media/image9.gif"/><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rijksoverheid.nl/onderwerpen/leerplicht/vraag-en-antwoord/waarom-moet-ik-een-startkwalificatie-hebbe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D02017-E0B0-454E-B571-8ABCCC4D4F0E}"/>
              </a:ext>
            </a:extLst>
          </p:cNvPr>
          <p:cNvSpPr>
            <a:spLocks noGrp="1"/>
          </p:cNvSpPr>
          <p:nvPr>
            <p:ph type="ctrTitle"/>
          </p:nvPr>
        </p:nvSpPr>
        <p:spPr>
          <a:xfrm>
            <a:off x="0" y="246480"/>
            <a:ext cx="12192000" cy="1234429"/>
          </a:xfrm>
        </p:spPr>
        <p:txBody>
          <a:bodyPr>
            <a:noAutofit/>
          </a:bodyPr>
          <a:lstStyle/>
          <a:p>
            <a:r>
              <a:rPr lang="nl-NL" sz="8000" dirty="0">
                <a:solidFill>
                  <a:schemeClr val="bg1"/>
                </a:solidFill>
                <a:latin typeface="Antropos" panose="00000700000000000000" pitchFamily="2" charset="0"/>
              </a:rPr>
              <a:t>workshop tussenjaar</a:t>
            </a:r>
          </a:p>
        </p:txBody>
      </p:sp>
      <p:pic>
        <p:nvPicPr>
          <p:cNvPr id="4" name="Afbeelding 3" descr="TussenjaarKenniscentrum.jpg">
            <a:extLst>
              <a:ext uri="{FF2B5EF4-FFF2-40B4-BE49-F238E27FC236}">
                <a16:creationId xmlns:a16="http://schemas.microsoft.com/office/drawing/2014/main" id="{E0650832-CB01-42BA-A26F-53D031D5D3C2}"/>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227068" y="1480909"/>
            <a:ext cx="4748220" cy="695000"/>
          </a:xfrm>
          <a:prstGeom prst="rect">
            <a:avLst/>
          </a:prstGeom>
        </p:spPr>
      </p:pic>
      <p:pic>
        <p:nvPicPr>
          <p:cNvPr id="1028" name="Picture 4" descr="Karel de Grote College - Schoolkeuzehulp.nl">
            <a:extLst>
              <a:ext uri="{FF2B5EF4-FFF2-40B4-BE49-F238E27FC236}">
                <a16:creationId xmlns:a16="http://schemas.microsoft.com/office/drawing/2014/main" id="{4365849F-E91F-4F06-8D2B-E9E4E62A190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433" y="2175909"/>
            <a:ext cx="4748220" cy="95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957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3A5C8-A05E-4F69-8FC6-BEE452142DF4}"/>
              </a:ext>
            </a:extLst>
          </p:cNvPr>
          <p:cNvSpPr>
            <a:spLocks noGrp="1"/>
          </p:cNvSpPr>
          <p:nvPr>
            <p:ph type="title"/>
          </p:nvPr>
        </p:nvSpPr>
        <p:spPr/>
        <p:txBody>
          <a:bodyPr/>
          <a:lstStyle/>
          <a:p>
            <a:r>
              <a:rPr lang="nl-NL" dirty="0">
                <a:solidFill>
                  <a:schemeClr val="bg1"/>
                </a:solidFill>
                <a:latin typeface="Antropos" panose="00000700000000000000" pitchFamily="2" charset="0"/>
              </a:rPr>
              <a:t>Studeren </a:t>
            </a:r>
            <a:r>
              <a:rPr lang="nl-NL" dirty="0" err="1">
                <a:solidFill>
                  <a:schemeClr val="bg1"/>
                </a:solidFill>
                <a:latin typeface="Antropos" panose="00000700000000000000" pitchFamily="2" charset="0"/>
              </a:rPr>
              <a:t>vs</a:t>
            </a:r>
            <a:r>
              <a:rPr lang="nl-NL" dirty="0">
                <a:solidFill>
                  <a:schemeClr val="bg1"/>
                </a:solidFill>
                <a:latin typeface="Antropos" panose="00000700000000000000" pitchFamily="2" charset="0"/>
              </a:rPr>
              <a:t> tussenjaar</a:t>
            </a:r>
          </a:p>
        </p:txBody>
      </p:sp>
      <p:sp>
        <p:nvSpPr>
          <p:cNvPr id="3" name="Tijdelijke aanduiding voor inhoud 2">
            <a:extLst>
              <a:ext uri="{FF2B5EF4-FFF2-40B4-BE49-F238E27FC236}">
                <a16:creationId xmlns:a16="http://schemas.microsoft.com/office/drawing/2014/main" id="{0FEA8D4D-A26A-4434-9034-F84E374700F0}"/>
              </a:ext>
            </a:extLst>
          </p:cNvPr>
          <p:cNvSpPr>
            <a:spLocks noGrp="1"/>
          </p:cNvSpPr>
          <p:nvPr>
            <p:ph idx="1"/>
          </p:nvPr>
        </p:nvSpPr>
        <p:spPr>
          <a:xfrm>
            <a:off x="838200" y="1825625"/>
            <a:ext cx="10515600" cy="4667250"/>
          </a:xfrm>
        </p:spPr>
        <p:txBody>
          <a:bodyPr>
            <a:normAutofit/>
          </a:bodyPr>
          <a:lstStyle/>
          <a:p>
            <a:r>
              <a:rPr lang="nl-NL" dirty="0">
                <a:solidFill>
                  <a:schemeClr val="bg1"/>
                </a:solidFill>
              </a:rPr>
              <a:t>Ruim 30% eerstejaars in HBO stopt met studie</a:t>
            </a:r>
          </a:p>
          <a:p>
            <a:r>
              <a:rPr lang="nl-NL" dirty="0">
                <a:solidFill>
                  <a:schemeClr val="bg1"/>
                </a:solidFill>
              </a:rPr>
              <a:t>Ruim 20% eerstejaars in universiteit stopt met studie</a:t>
            </a:r>
          </a:p>
          <a:p>
            <a:endParaRPr lang="nl-NL" dirty="0">
              <a:solidFill>
                <a:schemeClr val="bg1"/>
              </a:solidFill>
            </a:endParaRPr>
          </a:p>
          <a:p>
            <a:pPr>
              <a:buFont typeface="Wingdings" panose="05000000000000000000" pitchFamily="2" charset="2"/>
              <a:buChar char="à"/>
            </a:pPr>
            <a:r>
              <a:rPr lang="nl-NL" dirty="0">
                <a:solidFill>
                  <a:schemeClr val="bg1"/>
                </a:solidFill>
              </a:rPr>
              <a:t>Deuk in zelfvertrouwen</a:t>
            </a:r>
          </a:p>
          <a:p>
            <a:pPr>
              <a:buFont typeface="Wingdings" panose="05000000000000000000" pitchFamily="2" charset="2"/>
              <a:buChar char="à"/>
            </a:pPr>
            <a:r>
              <a:rPr lang="nl-NL" dirty="0">
                <a:solidFill>
                  <a:schemeClr val="bg1"/>
                </a:solidFill>
              </a:rPr>
              <a:t>Bang om (weer) verkeerde studiekeuze te maken</a:t>
            </a:r>
          </a:p>
          <a:p>
            <a:pPr>
              <a:buFont typeface="Wingdings" panose="05000000000000000000" pitchFamily="2" charset="2"/>
              <a:buChar char="à"/>
            </a:pPr>
            <a:endParaRPr lang="nl-NL" dirty="0">
              <a:solidFill>
                <a:schemeClr val="bg1"/>
              </a:solidFill>
            </a:endParaRPr>
          </a:p>
          <a:p>
            <a:pPr>
              <a:buFont typeface="Courier New" panose="02070309020205020404" pitchFamily="49" charset="0"/>
              <a:buChar char="o"/>
            </a:pPr>
            <a:r>
              <a:rPr lang="nl-NL" dirty="0">
                <a:solidFill>
                  <a:schemeClr val="bg1"/>
                </a:solidFill>
              </a:rPr>
              <a:t>Welke studies zijn er (oriënteren)</a:t>
            </a:r>
          </a:p>
          <a:p>
            <a:pPr>
              <a:buFont typeface="Courier New" panose="02070309020205020404" pitchFamily="49" charset="0"/>
              <a:buChar char="o"/>
            </a:pPr>
            <a:r>
              <a:rPr lang="nl-NL" dirty="0">
                <a:solidFill>
                  <a:schemeClr val="bg1"/>
                </a:solidFill>
              </a:rPr>
              <a:t>Wat houden deze studies in (verdiepen)</a:t>
            </a:r>
          </a:p>
          <a:p>
            <a:pPr>
              <a:buFont typeface="Courier New" panose="02070309020205020404" pitchFamily="49" charset="0"/>
              <a:buChar char="o"/>
            </a:pPr>
            <a:r>
              <a:rPr lang="nl-NL" dirty="0">
                <a:solidFill>
                  <a:schemeClr val="bg1"/>
                </a:solidFill>
              </a:rPr>
              <a:t>Wat past bij mij?</a:t>
            </a:r>
          </a:p>
        </p:txBody>
      </p:sp>
      <p:pic>
        <p:nvPicPr>
          <p:cNvPr id="6" name="Afbeelding 5" descr="TussenjaarKenniscentrum.jpg">
            <a:extLst>
              <a:ext uri="{FF2B5EF4-FFF2-40B4-BE49-F238E27FC236}">
                <a16:creationId xmlns:a16="http://schemas.microsoft.com/office/drawing/2014/main" id="{FE2465D9-4A46-467B-B2B5-330C075A761E}"/>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9836727" y="6492875"/>
            <a:ext cx="2246745" cy="328858"/>
          </a:xfrm>
          <a:prstGeom prst="rect">
            <a:avLst/>
          </a:prstGeom>
        </p:spPr>
      </p:pic>
      <p:pic>
        <p:nvPicPr>
          <p:cNvPr id="5122" name="Picture 2" descr="Geen Motivatie? Zo krijg je motivatie als je geen zin hebt | Leventje">
            <a:extLst>
              <a:ext uri="{FF2B5EF4-FFF2-40B4-BE49-F238E27FC236}">
                <a16:creationId xmlns:a16="http://schemas.microsoft.com/office/drawing/2014/main" id="{382D7B0B-BD6F-414B-A860-67B0F91C7613}"/>
              </a:ext>
            </a:extLst>
          </p:cNvPr>
          <p:cNvPicPr>
            <a:picLocks noChangeAspect="1" noChangeArrowheads="1"/>
          </p:cNvPicPr>
          <p:nvPr/>
        </p:nvPicPr>
        <p:blipFill rotWithShape="1">
          <a:blip r:embed="rId4">
            <a:clrChange>
              <a:clrFrom>
                <a:srgbClr val="F3F2F0"/>
              </a:clrFrom>
              <a:clrTo>
                <a:srgbClr val="F3F2F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12931"/>
          <a:stretch/>
        </p:blipFill>
        <p:spPr bwMode="auto">
          <a:xfrm rot="19673790">
            <a:off x="4841233" y="1310766"/>
            <a:ext cx="9267911" cy="423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21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par>
                          <p:cTn id="36" fill="hold">
                            <p:stCondLst>
                              <p:cond delay="500"/>
                            </p:stCondLst>
                            <p:childTnLst>
                              <p:par>
                                <p:cTn id="37" presetID="10" presetClass="entr" presetSubtype="0" fill="hold" nodeType="afterEffect">
                                  <p:stCondLst>
                                    <p:cond delay="4000"/>
                                  </p:stCondLst>
                                  <p:childTnLst>
                                    <p:set>
                                      <p:cBhvr>
                                        <p:cTn id="38" dur="1" fill="hold">
                                          <p:stCondLst>
                                            <p:cond delay="0"/>
                                          </p:stCondLst>
                                        </p:cTn>
                                        <p:tgtEl>
                                          <p:spTgt spid="5122"/>
                                        </p:tgtEl>
                                        <p:attrNameLst>
                                          <p:attrName>style.visibility</p:attrName>
                                        </p:attrNameLst>
                                      </p:cBhvr>
                                      <p:to>
                                        <p:strVal val="visible"/>
                                      </p:to>
                                    </p:set>
                                    <p:animEffect transition="in" filter="fade">
                                      <p:cBhvr>
                                        <p:cTn id="3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3A5C8-A05E-4F69-8FC6-BEE452142DF4}"/>
              </a:ext>
            </a:extLst>
          </p:cNvPr>
          <p:cNvSpPr>
            <a:spLocks noGrp="1"/>
          </p:cNvSpPr>
          <p:nvPr>
            <p:ph type="title"/>
          </p:nvPr>
        </p:nvSpPr>
        <p:spPr/>
        <p:txBody>
          <a:bodyPr/>
          <a:lstStyle/>
          <a:p>
            <a:r>
              <a:rPr lang="nl-NL" dirty="0">
                <a:solidFill>
                  <a:schemeClr val="bg1"/>
                </a:solidFill>
                <a:latin typeface="Antropos" panose="00000700000000000000" pitchFamily="2" charset="0"/>
              </a:rPr>
              <a:t>Studeren </a:t>
            </a:r>
            <a:r>
              <a:rPr lang="nl-NL" dirty="0" err="1">
                <a:solidFill>
                  <a:schemeClr val="bg1"/>
                </a:solidFill>
                <a:latin typeface="Antropos" panose="00000700000000000000" pitchFamily="2" charset="0"/>
              </a:rPr>
              <a:t>vs</a:t>
            </a:r>
            <a:r>
              <a:rPr lang="nl-NL" dirty="0">
                <a:solidFill>
                  <a:schemeClr val="bg1"/>
                </a:solidFill>
                <a:latin typeface="Antropos" panose="00000700000000000000" pitchFamily="2" charset="0"/>
              </a:rPr>
              <a:t> tussenjaar</a:t>
            </a:r>
          </a:p>
        </p:txBody>
      </p:sp>
      <p:sp>
        <p:nvSpPr>
          <p:cNvPr id="3" name="Tijdelijke aanduiding voor inhoud 2">
            <a:extLst>
              <a:ext uri="{FF2B5EF4-FFF2-40B4-BE49-F238E27FC236}">
                <a16:creationId xmlns:a16="http://schemas.microsoft.com/office/drawing/2014/main" id="{0FEA8D4D-A26A-4434-9034-F84E374700F0}"/>
              </a:ext>
            </a:extLst>
          </p:cNvPr>
          <p:cNvSpPr>
            <a:spLocks noGrp="1"/>
          </p:cNvSpPr>
          <p:nvPr>
            <p:ph idx="1"/>
          </p:nvPr>
        </p:nvSpPr>
        <p:spPr>
          <a:xfrm>
            <a:off x="838200" y="1825625"/>
            <a:ext cx="10515600" cy="4667250"/>
          </a:xfrm>
        </p:spPr>
        <p:txBody>
          <a:bodyPr>
            <a:normAutofit/>
          </a:bodyPr>
          <a:lstStyle/>
          <a:p>
            <a:pPr marL="514350" indent="-514350">
              <a:buFont typeface="+mj-lt"/>
              <a:buAutoNum type="arabicPeriod"/>
            </a:pPr>
            <a:r>
              <a:rPr lang="nl-NL" dirty="0">
                <a:solidFill>
                  <a:schemeClr val="bg1"/>
                </a:solidFill>
              </a:rPr>
              <a:t>Motivatie</a:t>
            </a:r>
          </a:p>
          <a:p>
            <a:pPr marL="514350" indent="-514350">
              <a:buFont typeface="+mj-lt"/>
              <a:buAutoNum type="arabicPeriod"/>
            </a:pPr>
            <a:r>
              <a:rPr lang="nl-NL" dirty="0">
                <a:solidFill>
                  <a:schemeClr val="bg1"/>
                </a:solidFill>
              </a:rPr>
              <a:t>Gefundeerde studiekeuze</a:t>
            </a:r>
          </a:p>
          <a:p>
            <a:pPr marL="514350" indent="-514350">
              <a:buFont typeface="+mj-lt"/>
              <a:buAutoNum type="arabicPeriod"/>
            </a:pPr>
            <a:r>
              <a:rPr lang="nl-NL" dirty="0">
                <a:solidFill>
                  <a:schemeClr val="bg1"/>
                </a:solidFill>
              </a:rPr>
              <a:t>Discipline en doorzettingsvermogen</a:t>
            </a:r>
          </a:p>
          <a:p>
            <a:pPr marL="514350" indent="-514350">
              <a:buFont typeface="+mj-lt"/>
              <a:buAutoNum type="arabicPeriod"/>
            </a:pPr>
            <a:r>
              <a:rPr lang="nl-NL" dirty="0">
                <a:solidFill>
                  <a:schemeClr val="bg1"/>
                </a:solidFill>
              </a:rPr>
              <a:t>Zelfstandigheid</a:t>
            </a:r>
          </a:p>
          <a:p>
            <a:pPr marL="514350" indent="-514350">
              <a:buFont typeface="+mj-lt"/>
              <a:buAutoNum type="arabicPeriod"/>
            </a:pPr>
            <a:r>
              <a:rPr lang="nl-NL" dirty="0">
                <a:solidFill>
                  <a:schemeClr val="bg1"/>
                </a:solidFill>
              </a:rPr>
              <a:t>Studievaardigheden</a:t>
            </a:r>
          </a:p>
          <a:p>
            <a:pPr marL="514350" indent="-514350">
              <a:buFont typeface="+mj-lt"/>
              <a:buAutoNum type="arabicPeriod"/>
            </a:pPr>
            <a:r>
              <a:rPr lang="nl-NL">
                <a:solidFill>
                  <a:schemeClr val="bg1"/>
                </a:solidFill>
              </a:rPr>
              <a:t>Mentale gezondheid</a:t>
            </a:r>
            <a:endParaRPr lang="nl-NL" dirty="0">
              <a:solidFill>
                <a:schemeClr val="bg1"/>
              </a:solidFill>
            </a:endParaRPr>
          </a:p>
          <a:p>
            <a:pPr marL="514350" indent="-514350">
              <a:buFont typeface="+mj-lt"/>
              <a:buAutoNum type="arabicPeriod"/>
            </a:pPr>
            <a:r>
              <a:rPr lang="nl-NL" dirty="0">
                <a:solidFill>
                  <a:schemeClr val="bg1"/>
                </a:solidFill>
              </a:rPr>
              <a:t>Geld (studiefinanciering)</a:t>
            </a:r>
          </a:p>
        </p:txBody>
      </p:sp>
      <p:pic>
        <p:nvPicPr>
          <p:cNvPr id="6" name="Afbeelding 5" descr="TussenjaarKenniscentrum.jpg">
            <a:extLst>
              <a:ext uri="{FF2B5EF4-FFF2-40B4-BE49-F238E27FC236}">
                <a16:creationId xmlns:a16="http://schemas.microsoft.com/office/drawing/2014/main" id="{FE2465D9-4A46-467B-B2B5-330C075A761E}"/>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9836727" y="6492875"/>
            <a:ext cx="2246745" cy="328858"/>
          </a:xfrm>
          <a:prstGeom prst="rect">
            <a:avLst/>
          </a:prstGeom>
        </p:spPr>
      </p:pic>
      <p:pic>
        <p:nvPicPr>
          <p:cNvPr id="5122" name="Picture 2" descr="Geen Motivatie? Zo krijg je motivatie als je geen zin hebt | Leventje">
            <a:extLst>
              <a:ext uri="{FF2B5EF4-FFF2-40B4-BE49-F238E27FC236}">
                <a16:creationId xmlns:a16="http://schemas.microsoft.com/office/drawing/2014/main" id="{382D7B0B-BD6F-414B-A860-67B0F91C7613}"/>
              </a:ext>
            </a:extLst>
          </p:cNvPr>
          <p:cNvPicPr>
            <a:picLocks noChangeAspect="1" noChangeArrowheads="1"/>
          </p:cNvPicPr>
          <p:nvPr/>
        </p:nvPicPr>
        <p:blipFill rotWithShape="1">
          <a:blip r:embed="rId4">
            <a:clrChange>
              <a:clrFrom>
                <a:srgbClr val="F3F2F0"/>
              </a:clrFrom>
              <a:clrTo>
                <a:srgbClr val="F3F2F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12931"/>
          <a:stretch/>
        </p:blipFill>
        <p:spPr bwMode="auto">
          <a:xfrm rot="19673790">
            <a:off x="4841233" y="1310766"/>
            <a:ext cx="9267911" cy="423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96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5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10" presetClass="entr" presetSubtype="0" fill="hold" nodeType="afterEffect">
                                  <p:stCondLst>
                                    <p:cond delay="50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3A5C8-A05E-4F69-8FC6-BEE452142DF4}"/>
              </a:ext>
            </a:extLst>
          </p:cNvPr>
          <p:cNvSpPr>
            <a:spLocks noGrp="1"/>
          </p:cNvSpPr>
          <p:nvPr>
            <p:ph type="title"/>
          </p:nvPr>
        </p:nvSpPr>
        <p:spPr/>
        <p:txBody>
          <a:bodyPr/>
          <a:lstStyle/>
          <a:p>
            <a:r>
              <a:rPr lang="nl-NL" dirty="0">
                <a:solidFill>
                  <a:schemeClr val="bg1"/>
                </a:solidFill>
                <a:latin typeface="Antropos" panose="00000700000000000000" pitchFamily="2" charset="0"/>
              </a:rPr>
              <a:t>Stel: alles kan en mag…</a:t>
            </a:r>
          </a:p>
        </p:txBody>
      </p:sp>
      <p:sp>
        <p:nvSpPr>
          <p:cNvPr id="3" name="Tijdelijke aanduiding voor inhoud 2">
            <a:extLst>
              <a:ext uri="{FF2B5EF4-FFF2-40B4-BE49-F238E27FC236}">
                <a16:creationId xmlns:a16="http://schemas.microsoft.com/office/drawing/2014/main" id="{0FEA8D4D-A26A-4434-9034-F84E374700F0}"/>
              </a:ext>
            </a:extLst>
          </p:cNvPr>
          <p:cNvSpPr>
            <a:spLocks noGrp="1"/>
          </p:cNvSpPr>
          <p:nvPr>
            <p:ph idx="1"/>
          </p:nvPr>
        </p:nvSpPr>
        <p:spPr/>
        <p:txBody>
          <a:bodyPr/>
          <a:lstStyle/>
          <a:p>
            <a:pPr marL="514350" indent="-514350">
              <a:buAutoNum type="arabicPeriod"/>
            </a:pPr>
            <a:r>
              <a:rPr lang="nl-NL" dirty="0">
                <a:solidFill>
                  <a:schemeClr val="bg1"/>
                </a:solidFill>
              </a:rPr>
              <a:t>… wat zou jij dan in jouw tussenjaar willen doen?</a:t>
            </a:r>
          </a:p>
          <a:p>
            <a:pPr marL="0" indent="0">
              <a:buNone/>
            </a:pPr>
            <a:r>
              <a:rPr lang="nl-NL" dirty="0">
                <a:solidFill>
                  <a:schemeClr val="bg1"/>
                </a:solidFill>
              </a:rPr>
              <a:t>	</a:t>
            </a:r>
            <a:r>
              <a:rPr lang="nl-NL" dirty="0">
                <a:solidFill>
                  <a:schemeClr val="accent5">
                    <a:lumMod val="60000"/>
                    <a:lumOff val="40000"/>
                  </a:schemeClr>
                </a:solidFill>
              </a:rPr>
              <a:t>… wat denk je dat uw zoon/dochter zal doen?</a:t>
            </a:r>
          </a:p>
          <a:p>
            <a:pPr marL="514350" indent="-514350">
              <a:buAutoNum type="arabicPeriod"/>
            </a:pPr>
            <a:endParaRPr lang="nl-NL" dirty="0">
              <a:solidFill>
                <a:schemeClr val="bg1"/>
              </a:solidFill>
            </a:endParaRPr>
          </a:p>
          <a:p>
            <a:pPr marL="0" indent="0">
              <a:buNone/>
            </a:pPr>
            <a:r>
              <a:rPr lang="nl-NL" dirty="0">
                <a:solidFill>
                  <a:schemeClr val="bg1"/>
                </a:solidFill>
              </a:rPr>
              <a:t>2.   Waarom wil je dat graag doen? (waar heb je behoefte aan)</a:t>
            </a:r>
          </a:p>
          <a:p>
            <a:pPr marL="0" indent="0">
              <a:buNone/>
            </a:pPr>
            <a:r>
              <a:rPr lang="nl-NL" dirty="0">
                <a:solidFill>
                  <a:schemeClr val="bg1"/>
                </a:solidFill>
              </a:rPr>
              <a:t>	</a:t>
            </a:r>
            <a:r>
              <a:rPr lang="nl-NL" dirty="0">
                <a:solidFill>
                  <a:schemeClr val="accent5">
                    <a:lumMod val="60000"/>
                    <a:lumOff val="40000"/>
                  </a:schemeClr>
                </a:solidFill>
              </a:rPr>
              <a:t>… waar denk je dat uw zoon/dochter behoefte aan heeft óf wat </a:t>
            </a:r>
          </a:p>
          <a:p>
            <a:pPr marL="0" indent="0">
              <a:buNone/>
            </a:pPr>
            <a:r>
              <a:rPr lang="nl-NL" dirty="0">
                <a:solidFill>
                  <a:schemeClr val="accent5">
                    <a:lumMod val="60000"/>
                    <a:lumOff val="40000"/>
                  </a:schemeClr>
                </a:solidFill>
              </a:rPr>
              <a:t>	goed voor hem/haar zou kunnen zijn?</a:t>
            </a:r>
          </a:p>
        </p:txBody>
      </p:sp>
      <p:pic>
        <p:nvPicPr>
          <p:cNvPr id="6" name="Afbeelding 5" descr="TussenjaarKenniscentrum.jpg">
            <a:extLst>
              <a:ext uri="{FF2B5EF4-FFF2-40B4-BE49-F238E27FC236}">
                <a16:creationId xmlns:a16="http://schemas.microsoft.com/office/drawing/2014/main" id="{FE2465D9-4A46-467B-B2B5-330C075A761E}"/>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9836727" y="6492875"/>
            <a:ext cx="2246745" cy="328858"/>
          </a:xfrm>
          <a:prstGeom prst="rect">
            <a:avLst/>
          </a:prstGeom>
        </p:spPr>
      </p:pic>
    </p:spTree>
    <p:extLst>
      <p:ext uri="{BB962C8B-B14F-4D97-AF65-F5344CB8AC3E}">
        <p14:creationId xmlns:p14="http://schemas.microsoft.com/office/powerpoint/2010/main" val="1063024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100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7549B2B-2455-424A-AB04-07BC99DFC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0" y="0"/>
            <a:ext cx="12343439" cy="6858001"/>
          </a:xfrm>
          <a:prstGeom prst="rect">
            <a:avLst/>
          </a:prstGeom>
        </p:spPr>
      </p:pic>
      <p:sp>
        <p:nvSpPr>
          <p:cNvPr id="2" name="Titel 1">
            <a:extLst>
              <a:ext uri="{FF2B5EF4-FFF2-40B4-BE49-F238E27FC236}">
                <a16:creationId xmlns:a16="http://schemas.microsoft.com/office/drawing/2014/main" id="{2C13A5C8-A05E-4F69-8FC6-BEE452142DF4}"/>
              </a:ext>
            </a:extLst>
          </p:cNvPr>
          <p:cNvSpPr>
            <a:spLocks noGrp="1"/>
          </p:cNvSpPr>
          <p:nvPr>
            <p:ph type="title"/>
          </p:nvPr>
        </p:nvSpPr>
        <p:spPr/>
        <p:txBody>
          <a:bodyPr/>
          <a:lstStyle/>
          <a:p>
            <a:endParaRPr lang="nl-NL" dirty="0">
              <a:solidFill>
                <a:schemeClr val="bg1"/>
              </a:solidFill>
              <a:latin typeface="Antropos" panose="00000700000000000000" pitchFamily="2" charset="0"/>
            </a:endParaRPr>
          </a:p>
        </p:txBody>
      </p:sp>
      <p:sp>
        <p:nvSpPr>
          <p:cNvPr id="3" name="Tijdelijke aanduiding voor inhoud 2">
            <a:extLst>
              <a:ext uri="{FF2B5EF4-FFF2-40B4-BE49-F238E27FC236}">
                <a16:creationId xmlns:a16="http://schemas.microsoft.com/office/drawing/2014/main" id="{0FEA8D4D-A26A-4434-9034-F84E374700F0}"/>
              </a:ext>
            </a:extLst>
          </p:cNvPr>
          <p:cNvSpPr>
            <a:spLocks noGrp="1"/>
          </p:cNvSpPr>
          <p:nvPr>
            <p:ph idx="1"/>
          </p:nvPr>
        </p:nvSpPr>
        <p:spPr/>
        <p:txBody>
          <a:bodyPr/>
          <a:lstStyle/>
          <a:p>
            <a:endParaRPr lang="nl-NL" dirty="0">
              <a:solidFill>
                <a:schemeClr val="bg1"/>
              </a:solidFill>
            </a:endParaRPr>
          </a:p>
        </p:txBody>
      </p:sp>
      <p:pic>
        <p:nvPicPr>
          <p:cNvPr id="6" name="Afbeelding 5" descr="TussenjaarKenniscentrum.jpg">
            <a:extLst>
              <a:ext uri="{FF2B5EF4-FFF2-40B4-BE49-F238E27FC236}">
                <a16:creationId xmlns:a16="http://schemas.microsoft.com/office/drawing/2014/main" id="{FE2465D9-4A46-467B-B2B5-330C075A761E}"/>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9836727" y="6492875"/>
            <a:ext cx="2246745" cy="328858"/>
          </a:xfrm>
          <a:prstGeom prst="rect">
            <a:avLst/>
          </a:prstGeom>
        </p:spPr>
      </p:pic>
    </p:spTree>
    <p:extLst>
      <p:ext uri="{BB962C8B-B14F-4D97-AF65-F5344CB8AC3E}">
        <p14:creationId xmlns:p14="http://schemas.microsoft.com/office/powerpoint/2010/main" val="1358954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150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3A5C8-A05E-4F69-8FC6-BEE452142DF4}"/>
              </a:ext>
            </a:extLst>
          </p:cNvPr>
          <p:cNvSpPr>
            <a:spLocks noGrp="1"/>
          </p:cNvSpPr>
          <p:nvPr>
            <p:ph type="title"/>
          </p:nvPr>
        </p:nvSpPr>
        <p:spPr/>
        <p:txBody>
          <a:bodyPr/>
          <a:lstStyle/>
          <a:p>
            <a:r>
              <a:rPr lang="nl-NL" dirty="0">
                <a:solidFill>
                  <a:schemeClr val="bg1"/>
                </a:solidFill>
                <a:latin typeface="Antropos" panose="00000700000000000000" pitchFamily="2" charset="0"/>
              </a:rPr>
              <a:t>Wat doen in een tussenjaar</a:t>
            </a:r>
          </a:p>
        </p:txBody>
      </p:sp>
      <p:sp>
        <p:nvSpPr>
          <p:cNvPr id="3" name="Tijdelijke aanduiding voor inhoud 2">
            <a:extLst>
              <a:ext uri="{FF2B5EF4-FFF2-40B4-BE49-F238E27FC236}">
                <a16:creationId xmlns:a16="http://schemas.microsoft.com/office/drawing/2014/main" id="{0FEA8D4D-A26A-4434-9034-F84E374700F0}"/>
              </a:ext>
            </a:extLst>
          </p:cNvPr>
          <p:cNvSpPr>
            <a:spLocks noGrp="1"/>
          </p:cNvSpPr>
          <p:nvPr>
            <p:ph idx="1"/>
          </p:nvPr>
        </p:nvSpPr>
        <p:spPr/>
        <p:txBody>
          <a:bodyPr/>
          <a:lstStyle/>
          <a:p>
            <a:r>
              <a:rPr lang="nl-NL" dirty="0">
                <a:solidFill>
                  <a:schemeClr val="bg1"/>
                </a:solidFill>
              </a:rPr>
              <a:t>Reizen</a:t>
            </a:r>
          </a:p>
          <a:p>
            <a:r>
              <a:rPr lang="nl-NL" dirty="0">
                <a:solidFill>
                  <a:schemeClr val="bg1"/>
                </a:solidFill>
              </a:rPr>
              <a:t>(Vrijwilligers)werk</a:t>
            </a:r>
          </a:p>
          <a:p>
            <a:r>
              <a:rPr lang="nl-NL" dirty="0">
                <a:solidFill>
                  <a:schemeClr val="bg1"/>
                </a:solidFill>
              </a:rPr>
              <a:t>Oriënteren en voorbereiden op studie</a:t>
            </a:r>
          </a:p>
          <a:p>
            <a:r>
              <a:rPr lang="nl-NL" dirty="0">
                <a:solidFill>
                  <a:schemeClr val="bg1"/>
                </a:solidFill>
              </a:rPr>
              <a:t>Rijbewijs halen, cursus volgen</a:t>
            </a:r>
          </a:p>
          <a:p>
            <a:r>
              <a:rPr lang="nl-NL" dirty="0">
                <a:solidFill>
                  <a:schemeClr val="bg1"/>
                </a:solidFill>
              </a:rPr>
              <a:t>Bedrijf opzetten</a:t>
            </a:r>
          </a:p>
          <a:p>
            <a:r>
              <a:rPr lang="nl-NL" dirty="0">
                <a:solidFill>
                  <a:schemeClr val="bg1"/>
                </a:solidFill>
              </a:rPr>
              <a:t>Evenement organiseren</a:t>
            </a:r>
          </a:p>
          <a:p>
            <a:r>
              <a:rPr lang="nl-NL" dirty="0">
                <a:solidFill>
                  <a:schemeClr val="bg1"/>
                </a:solidFill>
              </a:rPr>
              <a:t>Tussenjaarprogramma</a:t>
            </a:r>
          </a:p>
          <a:p>
            <a:r>
              <a:rPr lang="nl-NL" dirty="0">
                <a:solidFill>
                  <a:schemeClr val="bg1"/>
                </a:solidFill>
              </a:rPr>
              <a:t>Etc. </a:t>
            </a:r>
          </a:p>
        </p:txBody>
      </p:sp>
      <p:pic>
        <p:nvPicPr>
          <p:cNvPr id="6" name="Afbeelding 5" descr="TussenjaarKenniscentrum.jpg">
            <a:extLst>
              <a:ext uri="{FF2B5EF4-FFF2-40B4-BE49-F238E27FC236}">
                <a16:creationId xmlns:a16="http://schemas.microsoft.com/office/drawing/2014/main" id="{FE2465D9-4A46-467B-B2B5-330C075A761E}"/>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9836727" y="6492875"/>
            <a:ext cx="2246745" cy="328858"/>
          </a:xfrm>
          <a:prstGeom prst="rect">
            <a:avLst/>
          </a:prstGeom>
        </p:spPr>
      </p:pic>
    </p:spTree>
    <p:extLst>
      <p:ext uri="{BB962C8B-B14F-4D97-AF65-F5344CB8AC3E}">
        <p14:creationId xmlns:p14="http://schemas.microsoft.com/office/powerpoint/2010/main" val="2120410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96261-9D56-46D6-9A0D-A283BF58BE51}"/>
              </a:ext>
            </a:extLst>
          </p:cNvPr>
          <p:cNvSpPr>
            <a:spLocks noGrp="1"/>
          </p:cNvSpPr>
          <p:nvPr>
            <p:ph type="title"/>
          </p:nvPr>
        </p:nvSpPr>
        <p:spPr/>
        <p:txBody>
          <a:bodyPr/>
          <a:lstStyle/>
          <a:p>
            <a:r>
              <a:rPr lang="nl-NL" dirty="0">
                <a:solidFill>
                  <a:schemeClr val="bg1"/>
                </a:solidFill>
                <a:latin typeface="Antropos" panose="00000700000000000000" pitchFamily="2" charset="0"/>
              </a:rPr>
              <a:t>Gesprek met oud leerlingen</a:t>
            </a:r>
          </a:p>
        </p:txBody>
      </p:sp>
      <p:sp>
        <p:nvSpPr>
          <p:cNvPr id="3" name="Tijdelijke aanduiding voor inhoud 2">
            <a:extLst>
              <a:ext uri="{FF2B5EF4-FFF2-40B4-BE49-F238E27FC236}">
                <a16:creationId xmlns:a16="http://schemas.microsoft.com/office/drawing/2014/main" id="{CD97AEE9-8FB5-4F06-8E86-5DE6775B54C8}"/>
              </a:ext>
            </a:extLst>
          </p:cNvPr>
          <p:cNvSpPr>
            <a:spLocks noGrp="1"/>
          </p:cNvSpPr>
          <p:nvPr>
            <p:ph idx="1"/>
          </p:nvPr>
        </p:nvSpPr>
        <p:spPr/>
        <p:txBody>
          <a:bodyPr/>
          <a:lstStyle/>
          <a:p>
            <a:r>
              <a:rPr lang="nl-NL" dirty="0">
                <a:solidFill>
                  <a:schemeClr val="bg1"/>
                </a:solidFill>
              </a:rPr>
              <a:t>Verhalen oud leerlingen </a:t>
            </a:r>
          </a:p>
          <a:p>
            <a:endParaRPr lang="nl-NL" dirty="0">
              <a:solidFill>
                <a:schemeClr val="bg1"/>
              </a:solidFill>
            </a:endParaRPr>
          </a:p>
          <a:p>
            <a:endParaRPr lang="nl-NL" dirty="0"/>
          </a:p>
        </p:txBody>
      </p:sp>
    </p:spTree>
    <p:extLst>
      <p:ext uri="{BB962C8B-B14F-4D97-AF65-F5344CB8AC3E}">
        <p14:creationId xmlns:p14="http://schemas.microsoft.com/office/powerpoint/2010/main" val="1343706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3A5C8-A05E-4F69-8FC6-BEE452142DF4}"/>
              </a:ext>
            </a:extLst>
          </p:cNvPr>
          <p:cNvSpPr>
            <a:spLocks noGrp="1"/>
          </p:cNvSpPr>
          <p:nvPr>
            <p:ph type="title"/>
          </p:nvPr>
        </p:nvSpPr>
        <p:spPr/>
        <p:txBody>
          <a:bodyPr/>
          <a:lstStyle/>
          <a:p>
            <a:r>
              <a:rPr lang="nl-NL" dirty="0">
                <a:solidFill>
                  <a:schemeClr val="bg1"/>
                </a:solidFill>
                <a:latin typeface="Antropos" panose="00000700000000000000" pitchFamily="2" charset="0"/>
              </a:rPr>
              <a:t>Tussenjaarplan maken</a:t>
            </a:r>
          </a:p>
        </p:txBody>
      </p:sp>
      <p:sp>
        <p:nvSpPr>
          <p:cNvPr id="3" name="Tijdelijke aanduiding voor inhoud 2">
            <a:extLst>
              <a:ext uri="{FF2B5EF4-FFF2-40B4-BE49-F238E27FC236}">
                <a16:creationId xmlns:a16="http://schemas.microsoft.com/office/drawing/2014/main" id="{0FEA8D4D-A26A-4434-9034-F84E374700F0}"/>
              </a:ext>
            </a:extLst>
          </p:cNvPr>
          <p:cNvSpPr>
            <a:spLocks noGrp="1"/>
          </p:cNvSpPr>
          <p:nvPr>
            <p:ph idx="1"/>
          </p:nvPr>
        </p:nvSpPr>
        <p:spPr/>
        <p:txBody>
          <a:bodyPr>
            <a:normAutofit fontScale="92500" lnSpcReduction="10000"/>
          </a:bodyPr>
          <a:lstStyle/>
          <a:p>
            <a:pPr marL="514350" indent="-514350">
              <a:buFont typeface="+mj-lt"/>
              <a:buAutoNum type="arabicPeriod"/>
            </a:pPr>
            <a:r>
              <a:rPr lang="nl-NL" dirty="0">
                <a:solidFill>
                  <a:schemeClr val="bg1"/>
                </a:solidFill>
              </a:rPr>
              <a:t>Maak een lijst van wat jij wil doen in je tussenjaar</a:t>
            </a:r>
          </a:p>
          <a:p>
            <a:pPr marL="514350" indent="-514350">
              <a:buFont typeface="+mj-lt"/>
              <a:buAutoNum type="arabicPeriod"/>
            </a:pPr>
            <a:r>
              <a:rPr lang="nl-NL" dirty="0">
                <a:solidFill>
                  <a:schemeClr val="bg1"/>
                </a:solidFill>
              </a:rPr>
              <a:t>Verdere invulling</a:t>
            </a:r>
          </a:p>
          <a:p>
            <a:pPr marL="457200" lvl="1" indent="0">
              <a:buNone/>
            </a:pPr>
            <a:r>
              <a:rPr lang="nl-NL" dirty="0">
                <a:solidFill>
                  <a:schemeClr val="bg1"/>
                </a:solidFill>
              </a:rPr>
              <a:t>- Wanneer ga je wat ongeveer doen?</a:t>
            </a:r>
          </a:p>
          <a:p>
            <a:pPr lvl="1">
              <a:buFontTx/>
              <a:buChar char="-"/>
            </a:pPr>
            <a:r>
              <a:rPr lang="nl-NL" dirty="0">
                <a:solidFill>
                  <a:schemeClr val="bg1"/>
                </a:solidFill>
              </a:rPr>
              <a:t>Zijn er deadlines waar je rekening mee moet houden? (</a:t>
            </a:r>
            <a:r>
              <a:rPr lang="nl-NL" dirty="0" err="1">
                <a:solidFill>
                  <a:schemeClr val="bg1"/>
                </a:solidFill>
              </a:rPr>
              <a:t>bijv</a:t>
            </a:r>
            <a:r>
              <a:rPr lang="nl-NL" dirty="0">
                <a:solidFill>
                  <a:schemeClr val="bg1"/>
                </a:solidFill>
              </a:rPr>
              <a:t> inschrijven opleiding 15 januari / 1 mei of een selectieprocedure)</a:t>
            </a:r>
          </a:p>
          <a:p>
            <a:pPr marL="514350" indent="-514350">
              <a:buFont typeface="+mj-lt"/>
              <a:buAutoNum type="arabicPeriod"/>
            </a:pPr>
            <a:r>
              <a:rPr lang="nl-NL" dirty="0">
                <a:solidFill>
                  <a:schemeClr val="bg1"/>
                </a:solidFill>
              </a:rPr>
              <a:t>Voorbereiding</a:t>
            </a:r>
          </a:p>
          <a:p>
            <a:pPr lvl="1">
              <a:buFontTx/>
              <a:buChar char="-"/>
            </a:pPr>
            <a:r>
              <a:rPr lang="nl-NL" dirty="0">
                <a:solidFill>
                  <a:schemeClr val="bg1"/>
                </a:solidFill>
              </a:rPr>
              <a:t>Wat moet je voorafgaand aan je tussenjaar regelen?</a:t>
            </a:r>
          </a:p>
          <a:p>
            <a:pPr lvl="1">
              <a:buFontTx/>
              <a:buChar char="-"/>
            </a:pPr>
            <a:r>
              <a:rPr lang="nl-NL" dirty="0">
                <a:solidFill>
                  <a:schemeClr val="bg1"/>
                </a:solidFill>
              </a:rPr>
              <a:t>Wanneer ga je dat doen?</a:t>
            </a:r>
          </a:p>
          <a:p>
            <a:pPr lvl="1">
              <a:buFontTx/>
              <a:buChar char="-"/>
            </a:pPr>
            <a:r>
              <a:rPr lang="nl-NL" dirty="0">
                <a:solidFill>
                  <a:schemeClr val="bg1"/>
                </a:solidFill>
              </a:rPr>
              <a:t>Van wie heb je daarvoor hulp nodig?</a:t>
            </a:r>
          </a:p>
          <a:p>
            <a:pPr marL="514350" indent="-514350">
              <a:buFont typeface="+mj-lt"/>
              <a:buAutoNum type="arabicPeriod"/>
            </a:pPr>
            <a:endParaRPr lang="nl-NL" b="1" dirty="0">
              <a:solidFill>
                <a:schemeClr val="bg1"/>
              </a:solidFill>
            </a:endParaRPr>
          </a:p>
          <a:p>
            <a:pPr marL="514350" indent="-514350">
              <a:buFont typeface="+mj-lt"/>
              <a:buAutoNum type="arabicPeriod"/>
            </a:pPr>
            <a:r>
              <a:rPr lang="nl-NL" b="1" dirty="0">
                <a:solidFill>
                  <a:schemeClr val="bg1"/>
                </a:solidFill>
              </a:rPr>
              <a:t>28 juni Nationale Tussenjaarbeurs in Houten (bij Utrecht)</a:t>
            </a:r>
          </a:p>
          <a:p>
            <a:pPr lvl="1">
              <a:buFontTx/>
              <a:buChar char="-"/>
            </a:pPr>
            <a:endParaRPr lang="nl-NL" dirty="0">
              <a:solidFill>
                <a:schemeClr val="bg1"/>
              </a:solidFill>
            </a:endParaRPr>
          </a:p>
          <a:p>
            <a:pPr marL="514350" indent="-514350">
              <a:buFont typeface="+mj-lt"/>
              <a:buAutoNum type="arabicPeriod"/>
            </a:pPr>
            <a:endParaRPr lang="nl-NL" dirty="0">
              <a:solidFill>
                <a:schemeClr val="bg1"/>
              </a:solidFill>
            </a:endParaRPr>
          </a:p>
        </p:txBody>
      </p:sp>
      <p:pic>
        <p:nvPicPr>
          <p:cNvPr id="6" name="Afbeelding 5" descr="TussenjaarKenniscentrum.jpg">
            <a:extLst>
              <a:ext uri="{FF2B5EF4-FFF2-40B4-BE49-F238E27FC236}">
                <a16:creationId xmlns:a16="http://schemas.microsoft.com/office/drawing/2014/main" id="{FE2465D9-4A46-467B-B2B5-330C075A761E}"/>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9836727" y="6492875"/>
            <a:ext cx="2246745" cy="328858"/>
          </a:xfrm>
          <a:prstGeom prst="rect">
            <a:avLst/>
          </a:prstGeom>
        </p:spPr>
      </p:pic>
      <p:pic>
        <p:nvPicPr>
          <p:cNvPr id="10242" name="Picture 2" descr="Maak snel en simpel een Excel kalender – kies uit 20 ontwerpen">
            <a:extLst>
              <a:ext uri="{FF2B5EF4-FFF2-40B4-BE49-F238E27FC236}">
                <a16:creationId xmlns:a16="http://schemas.microsoft.com/office/drawing/2014/main" id="{BFC788F8-F34B-466C-9328-7EC6CEC72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5690" y="35308"/>
            <a:ext cx="4308764" cy="294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6223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0242"/>
                                        </p:tgtEl>
                                        <p:attrNameLst>
                                          <p:attrName>style.visibility</p:attrName>
                                        </p:attrNameLst>
                                      </p:cBhvr>
                                      <p:to>
                                        <p:strVal val="visible"/>
                                      </p:to>
                                    </p:set>
                                    <p:animEffect transition="in" filter="fade">
                                      <p:cBhvr>
                                        <p:cTn id="20" dur="1000"/>
                                        <p:tgtEl>
                                          <p:spTgt spid="10242"/>
                                        </p:tgtEl>
                                      </p:cBhvr>
                                    </p:animEffect>
                                    <p:anim calcmode="lin" valueType="num">
                                      <p:cBhvr>
                                        <p:cTn id="21" dur="1000" fill="hold"/>
                                        <p:tgtEl>
                                          <p:spTgt spid="10242"/>
                                        </p:tgtEl>
                                        <p:attrNameLst>
                                          <p:attrName>ppt_x</p:attrName>
                                        </p:attrNameLst>
                                      </p:cBhvr>
                                      <p:tavLst>
                                        <p:tav tm="0">
                                          <p:val>
                                            <p:strVal val="#ppt_x"/>
                                          </p:val>
                                        </p:tav>
                                        <p:tav tm="100000">
                                          <p:val>
                                            <p:strVal val="#ppt_x"/>
                                          </p:val>
                                        </p:tav>
                                      </p:tavLst>
                                    </p:anim>
                                    <p:anim calcmode="lin" valueType="num">
                                      <p:cBhvr>
                                        <p:cTn id="22" dur="1000" fill="hold"/>
                                        <p:tgtEl>
                                          <p:spTgt spid="1024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125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3750"/>
                            </p:stCondLst>
                            <p:childTnLst>
                              <p:par>
                                <p:cTn id="28" presetID="10" presetClass="entr" presetSubtype="0" fill="hold" nodeType="afterEffect">
                                  <p:stCondLst>
                                    <p:cond delay="125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500"/>
                            </p:stCondLst>
                            <p:childTnLst>
                              <p:par>
                                <p:cTn id="32" presetID="10" presetClass="entr" presetSubtype="0" fill="hold" nodeType="afterEffect">
                                  <p:stCondLst>
                                    <p:cond delay="125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7250"/>
                            </p:stCondLst>
                            <p:childTnLst>
                              <p:par>
                                <p:cTn id="36" presetID="10" presetClass="entr" presetSubtype="0" fill="hold" nodeType="afterEffect">
                                  <p:stCondLst>
                                    <p:cond delay="125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9000"/>
                            </p:stCondLst>
                            <p:childTnLst>
                              <p:par>
                                <p:cTn id="40" presetID="10" presetClass="entr" presetSubtype="0" fill="hold" nodeType="afterEffect">
                                  <p:stCondLst>
                                    <p:cond delay="125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10750"/>
                            </p:stCondLst>
                            <p:childTnLst>
                              <p:par>
                                <p:cTn id="44" presetID="10" presetClass="entr" presetSubtype="0" fill="hold" nodeType="afterEffect">
                                  <p:stCondLst>
                                    <p:cond delay="125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3A5C8-A05E-4F69-8FC6-BEE452142DF4}"/>
              </a:ext>
            </a:extLst>
          </p:cNvPr>
          <p:cNvSpPr>
            <a:spLocks noGrp="1"/>
          </p:cNvSpPr>
          <p:nvPr>
            <p:ph type="title"/>
          </p:nvPr>
        </p:nvSpPr>
        <p:spPr>
          <a:xfrm>
            <a:off x="838200" y="354965"/>
            <a:ext cx="10515600" cy="1951355"/>
          </a:xfrm>
        </p:spPr>
        <p:txBody>
          <a:bodyPr/>
          <a:lstStyle/>
          <a:p>
            <a:r>
              <a:rPr lang="nl-NL" dirty="0">
                <a:solidFill>
                  <a:schemeClr val="bg1"/>
                </a:solidFill>
                <a:latin typeface="Antropos" panose="00000700000000000000" pitchFamily="2" charset="0"/>
              </a:rPr>
              <a:t>Tussenjaarplan maken</a:t>
            </a:r>
            <a:br>
              <a:rPr lang="nl-NL" dirty="0">
                <a:solidFill>
                  <a:schemeClr val="bg1"/>
                </a:solidFill>
                <a:latin typeface="Antropos" panose="00000700000000000000" pitchFamily="2" charset="0"/>
              </a:rPr>
            </a:br>
            <a:r>
              <a:rPr lang="nl-NL" dirty="0">
                <a:solidFill>
                  <a:schemeClr val="bg1"/>
                </a:solidFill>
                <a:latin typeface="Antropos" panose="00000700000000000000" pitchFamily="2" charset="0"/>
              </a:rPr>
              <a:t>			</a:t>
            </a:r>
            <a:r>
              <a:rPr lang="nl-NL" sz="2800" dirty="0">
                <a:solidFill>
                  <a:schemeClr val="bg1"/>
                </a:solidFill>
                <a:latin typeface="Antropos" panose="00000700000000000000" pitchFamily="2" charset="0"/>
              </a:rPr>
              <a:t>Hoe kun je als ouder helpen</a:t>
            </a:r>
            <a:endParaRPr lang="nl-NL" dirty="0">
              <a:solidFill>
                <a:schemeClr val="bg1"/>
              </a:solidFill>
              <a:latin typeface="Antropos" panose="00000700000000000000" pitchFamily="2" charset="0"/>
            </a:endParaRPr>
          </a:p>
        </p:txBody>
      </p:sp>
      <p:sp>
        <p:nvSpPr>
          <p:cNvPr id="3" name="Tijdelijke aanduiding voor inhoud 2">
            <a:extLst>
              <a:ext uri="{FF2B5EF4-FFF2-40B4-BE49-F238E27FC236}">
                <a16:creationId xmlns:a16="http://schemas.microsoft.com/office/drawing/2014/main" id="{0FEA8D4D-A26A-4434-9034-F84E374700F0}"/>
              </a:ext>
            </a:extLst>
          </p:cNvPr>
          <p:cNvSpPr>
            <a:spLocks noGrp="1"/>
          </p:cNvSpPr>
          <p:nvPr>
            <p:ph idx="1"/>
          </p:nvPr>
        </p:nvSpPr>
        <p:spPr>
          <a:xfrm>
            <a:off x="838200" y="2306319"/>
            <a:ext cx="10515600" cy="3870643"/>
          </a:xfrm>
        </p:spPr>
        <p:txBody>
          <a:bodyPr/>
          <a:lstStyle/>
          <a:p>
            <a:r>
              <a:rPr lang="nl-NL" dirty="0">
                <a:solidFill>
                  <a:schemeClr val="bg1"/>
                </a:solidFill>
              </a:rPr>
              <a:t>Praktisch meedenken</a:t>
            </a:r>
          </a:p>
          <a:p>
            <a:r>
              <a:rPr lang="nl-NL" dirty="0">
                <a:solidFill>
                  <a:schemeClr val="bg1"/>
                </a:solidFill>
              </a:rPr>
              <a:t>(financiële) ondersteuning</a:t>
            </a:r>
          </a:p>
          <a:p>
            <a:r>
              <a:rPr lang="nl-NL" dirty="0">
                <a:solidFill>
                  <a:schemeClr val="bg1"/>
                </a:solidFill>
              </a:rPr>
              <a:t>Advies geven </a:t>
            </a:r>
          </a:p>
          <a:p>
            <a:endParaRPr lang="nl-NL" dirty="0">
              <a:solidFill>
                <a:schemeClr val="bg1"/>
              </a:solidFill>
            </a:endParaRPr>
          </a:p>
          <a:p>
            <a:r>
              <a:rPr lang="nl-NL" dirty="0">
                <a:solidFill>
                  <a:schemeClr val="bg1"/>
                </a:solidFill>
              </a:rPr>
              <a:t>Ondersteun ze, maar laat ze zelf keuzes maken.</a:t>
            </a:r>
          </a:p>
        </p:txBody>
      </p:sp>
      <p:pic>
        <p:nvPicPr>
          <p:cNvPr id="6" name="Afbeelding 5" descr="TussenjaarKenniscentrum.jpg">
            <a:extLst>
              <a:ext uri="{FF2B5EF4-FFF2-40B4-BE49-F238E27FC236}">
                <a16:creationId xmlns:a16="http://schemas.microsoft.com/office/drawing/2014/main" id="{FE2465D9-4A46-467B-B2B5-330C075A761E}"/>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9836727" y="6492875"/>
            <a:ext cx="2246745" cy="328858"/>
          </a:xfrm>
          <a:prstGeom prst="rect">
            <a:avLst/>
          </a:prstGeom>
        </p:spPr>
      </p:pic>
      <p:pic>
        <p:nvPicPr>
          <p:cNvPr id="10242" name="Picture 2" descr="Maak snel en simpel een Excel kalender – kies uit 20 ontwerpen">
            <a:extLst>
              <a:ext uri="{FF2B5EF4-FFF2-40B4-BE49-F238E27FC236}">
                <a16:creationId xmlns:a16="http://schemas.microsoft.com/office/drawing/2014/main" id="{BFC788F8-F34B-466C-9328-7EC6CEC72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5690" y="35308"/>
            <a:ext cx="4308764" cy="29488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rling ouders: waarom het geen goed idee is om alle problemen voor je kind  op te lossen - Libelle Mama">
            <a:extLst>
              <a:ext uri="{FF2B5EF4-FFF2-40B4-BE49-F238E27FC236}">
                <a16:creationId xmlns:a16="http://schemas.microsoft.com/office/drawing/2014/main" id="{0EFECE90-63D3-40B3-A8D3-C79278D54846}"/>
              </a:ext>
            </a:extLst>
          </p:cNvPr>
          <p:cNvPicPr>
            <a:picLocks noChangeAspect="1" noChangeArrowheads="1"/>
          </p:cNvPicPr>
          <p:nvPr/>
        </p:nvPicPr>
        <p:blipFill>
          <a:blip r:embed="rId5">
            <a:clrChange>
              <a:clrFrom>
                <a:srgbClr val="C9D7DA"/>
              </a:clrFrom>
              <a:clrTo>
                <a:srgbClr val="C9D7DA">
                  <a:alpha val="0"/>
                </a:srgbClr>
              </a:clrTo>
            </a:clrChange>
            <a:extLst>
              <a:ext uri="{28A0092B-C50C-407E-A947-70E740481C1C}">
                <a14:useLocalDpi xmlns:a14="http://schemas.microsoft.com/office/drawing/2010/main" val="0"/>
              </a:ext>
            </a:extLst>
          </a:blip>
          <a:srcRect/>
          <a:stretch>
            <a:fillRect/>
          </a:stretch>
        </p:blipFill>
        <p:spPr bwMode="auto">
          <a:xfrm>
            <a:off x="1653447" y="4906645"/>
            <a:ext cx="3464651" cy="195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9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4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7000"/>
                            </p:stCondLst>
                            <p:childTnLst>
                              <p:par>
                                <p:cTn id="21" presetID="42" presetClass="entr" presetSubtype="0" fill="hold" nodeType="afterEffect">
                                  <p:stCondLst>
                                    <p:cond delay="0"/>
                                  </p:stCondLst>
                                  <p:childTnLst>
                                    <p:set>
                                      <p:cBhvr>
                                        <p:cTn id="22" dur="1" fill="hold">
                                          <p:stCondLst>
                                            <p:cond delay="0"/>
                                          </p:stCondLst>
                                        </p:cTn>
                                        <p:tgtEl>
                                          <p:spTgt spid="10242"/>
                                        </p:tgtEl>
                                        <p:attrNameLst>
                                          <p:attrName>style.visibility</p:attrName>
                                        </p:attrNameLst>
                                      </p:cBhvr>
                                      <p:to>
                                        <p:strVal val="visible"/>
                                      </p:to>
                                    </p:set>
                                    <p:animEffect transition="in" filter="fade">
                                      <p:cBhvr>
                                        <p:cTn id="23" dur="1000"/>
                                        <p:tgtEl>
                                          <p:spTgt spid="10242"/>
                                        </p:tgtEl>
                                      </p:cBhvr>
                                    </p:animEffect>
                                    <p:anim calcmode="lin" valueType="num">
                                      <p:cBhvr>
                                        <p:cTn id="24" dur="1000" fill="hold"/>
                                        <p:tgtEl>
                                          <p:spTgt spid="10242"/>
                                        </p:tgtEl>
                                        <p:attrNameLst>
                                          <p:attrName>ppt_x</p:attrName>
                                        </p:attrNameLst>
                                      </p:cBhvr>
                                      <p:tavLst>
                                        <p:tav tm="0">
                                          <p:val>
                                            <p:strVal val="#ppt_x"/>
                                          </p:val>
                                        </p:tav>
                                        <p:tav tm="100000">
                                          <p:val>
                                            <p:strVal val="#ppt_x"/>
                                          </p:val>
                                        </p:tav>
                                      </p:tavLst>
                                    </p:anim>
                                    <p:anim calcmode="lin" valueType="num">
                                      <p:cBhvr>
                                        <p:cTn id="25" dur="1000" fill="hold"/>
                                        <p:tgtEl>
                                          <p:spTgt spid="10242"/>
                                        </p:tgtEl>
                                        <p:attrNameLst>
                                          <p:attrName>ppt_y</p:attrName>
                                        </p:attrNameLst>
                                      </p:cBhvr>
                                      <p:tavLst>
                                        <p:tav tm="0">
                                          <p:val>
                                            <p:strVal val="#ppt_y+.1"/>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additive="base">
                                        <p:cTn id="28" dur="1000" fill="hold"/>
                                        <p:tgtEl>
                                          <p:spTgt spid="1026"/>
                                        </p:tgtEl>
                                        <p:attrNameLst>
                                          <p:attrName>ppt_x</p:attrName>
                                        </p:attrNameLst>
                                      </p:cBhvr>
                                      <p:tavLst>
                                        <p:tav tm="0">
                                          <p:val>
                                            <p:strVal val="0-#ppt_w/2"/>
                                          </p:val>
                                        </p:tav>
                                        <p:tav tm="100000">
                                          <p:val>
                                            <p:strVal val="#ppt_x"/>
                                          </p:val>
                                        </p:tav>
                                      </p:tavLst>
                                    </p:anim>
                                    <p:anim calcmode="lin" valueType="num">
                                      <p:cBhvr additive="base">
                                        <p:cTn id="29" dur="1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3A5C8-A05E-4F69-8FC6-BEE452142DF4}"/>
              </a:ext>
            </a:extLst>
          </p:cNvPr>
          <p:cNvSpPr>
            <a:spLocks noGrp="1"/>
          </p:cNvSpPr>
          <p:nvPr>
            <p:ph type="title"/>
          </p:nvPr>
        </p:nvSpPr>
        <p:spPr>
          <a:xfrm>
            <a:off x="838200" y="354965"/>
            <a:ext cx="10515600" cy="1951355"/>
          </a:xfrm>
        </p:spPr>
        <p:txBody>
          <a:bodyPr/>
          <a:lstStyle/>
          <a:p>
            <a:r>
              <a:rPr lang="nl-NL" dirty="0">
                <a:solidFill>
                  <a:schemeClr val="bg1"/>
                </a:solidFill>
                <a:latin typeface="Antropos" panose="00000700000000000000" pitchFamily="2" charset="0"/>
              </a:rPr>
              <a:t>Handige links</a:t>
            </a:r>
          </a:p>
        </p:txBody>
      </p:sp>
      <p:pic>
        <p:nvPicPr>
          <p:cNvPr id="6" name="Afbeelding 5" descr="TussenjaarKenniscentrum.jpg">
            <a:extLst>
              <a:ext uri="{FF2B5EF4-FFF2-40B4-BE49-F238E27FC236}">
                <a16:creationId xmlns:a16="http://schemas.microsoft.com/office/drawing/2014/main" id="{FE2465D9-4A46-467B-B2B5-330C075A761E}"/>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9836727" y="6492875"/>
            <a:ext cx="2246745" cy="328858"/>
          </a:xfrm>
          <a:prstGeom prst="rect">
            <a:avLst/>
          </a:prstGeom>
        </p:spPr>
      </p:pic>
      <p:sp>
        <p:nvSpPr>
          <p:cNvPr id="7" name="Tijdelijke aanduiding voor inhoud 6">
            <a:extLst>
              <a:ext uri="{FF2B5EF4-FFF2-40B4-BE49-F238E27FC236}">
                <a16:creationId xmlns:a16="http://schemas.microsoft.com/office/drawing/2014/main" id="{67518E84-E4E1-4EFB-8C07-061992E1E790}"/>
              </a:ext>
            </a:extLst>
          </p:cNvPr>
          <p:cNvSpPr>
            <a:spLocks noGrp="1"/>
          </p:cNvSpPr>
          <p:nvPr>
            <p:ph idx="1"/>
          </p:nvPr>
        </p:nvSpPr>
        <p:spPr/>
        <p:txBody>
          <a:bodyPr>
            <a:normAutofit fontScale="85000" lnSpcReduction="10000"/>
          </a:bodyPr>
          <a:lstStyle/>
          <a:p>
            <a:pPr lvl="0"/>
            <a:r>
              <a:rPr lang="nl-NL" u="sng" dirty="0">
                <a:solidFill>
                  <a:srgbClr val="0070C0"/>
                </a:solidFill>
                <a:hlinkClick r:id="rId4">
                  <a:extLst>
                    <a:ext uri="{A12FA001-AC4F-418D-AE19-62706E023703}">
                      <ahyp:hlinkClr xmlns:ahyp="http://schemas.microsoft.com/office/drawing/2018/hyperlinkcolor" val="tx"/>
                    </a:ext>
                  </a:extLst>
                </a:hlinkClick>
              </a:rPr>
              <a:t>Tussenjaarkenniscentrum.nl</a:t>
            </a:r>
            <a:r>
              <a:rPr lang="nl-NL" dirty="0">
                <a:solidFill>
                  <a:schemeClr val="bg1"/>
                </a:solidFill>
              </a:rPr>
              <a:t>	diversen</a:t>
            </a:r>
          </a:p>
          <a:p>
            <a:pPr lvl="0"/>
            <a:r>
              <a:rPr lang="nl-NL" u="sng" dirty="0">
                <a:solidFill>
                  <a:srgbClr val="0070C0"/>
                </a:solidFill>
                <a:hlinkClick r:id="rId5">
                  <a:extLst>
                    <a:ext uri="{A12FA001-AC4F-418D-AE19-62706E023703}">
                      <ahyp:hlinkClr xmlns:ahyp="http://schemas.microsoft.com/office/drawing/2018/hyperlinkcolor" val="tx"/>
                    </a:ext>
                  </a:extLst>
                </a:hlinkClick>
              </a:rPr>
              <a:t>Wilweg.nl	</a:t>
            </a:r>
            <a:r>
              <a:rPr lang="nl-NL" dirty="0">
                <a:solidFill>
                  <a:schemeClr val="bg1"/>
                </a:solidFill>
              </a:rPr>
              <a:t>			praktische en onafhankelijke info </a:t>
            </a:r>
          </a:p>
          <a:p>
            <a:pPr lvl="0"/>
            <a:r>
              <a:rPr lang="nl-NL" u="sng" dirty="0">
                <a:solidFill>
                  <a:srgbClr val="0070C0"/>
                </a:solidFill>
                <a:hlinkClick r:id="rId6">
                  <a:extLst>
                    <a:ext uri="{A12FA001-AC4F-418D-AE19-62706E023703}">
                      <ahyp:hlinkClr xmlns:ahyp="http://schemas.microsoft.com/office/drawing/2018/hyperlinkcolor" val="tx"/>
                    </a:ext>
                  </a:extLst>
                </a:hlinkClick>
              </a:rPr>
              <a:t>Vrijwilligerswerk.nl</a:t>
            </a:r>
            <a:r>
              <a:rPr lang="nl-NL" dirty="0">
                <a:solidFill>
                  <a:srgbClr val="0070C0"/>
                </a:solidFill>
              </a:rPr>
              <a:t>	</a:t>
            </a:r>
            <a:r>
              <a:rPr lang="nl-NL" dirty="0">
                <a:solidFill>
                  <a:schemeClr val="bg1"/>
                </a:solidFill>
              </a:rPr>
              <a:t>		vrijwilligerswerk Nederland</a:t>
            </a:r>
          </a:p>
          <a:p>
            <a:pPr lvl="0"/>
            <a:r>
              <a:rPr lang="nl-NL" u="sng" dirty="0">
                <a:solidFill>
                  <a:srgbClr val="0070C0"/>
                </a:solidFill>
                <a:hlinkClick r:id="rId7">
                  <a:extLst>
                    <a:ext uri="{A12FA001-AC4F-418D-AE19-62706E023703}">
                      <ahyp:hlinkClr xmlns:ahyp="http://schemas.microsoft.com/office/drawing/2018/hyperlinkcolor" val="tx"/>
                    </a:ext>
                  </a:extLst>
                </a:hlinkClick>
              </a:rPr>
              <a:t>Doemeemetmdt.nl</a:t>
            </a:r>
            <a:r>
              <a:rPr lang="nl-NL" dirty="0">
                <a:solidFill>
                  <a:srgbClr val="0070C0"/>
                </a:solidFill>
              </a:rPr>
              <a:t>	</a:t>
            </a:r>
            <a:r>
              <a:rPr lang="nl-NL" dirty="0">
                <a:solidFill>
                  <a:schemeClr val="bg1"/>
                </a:solidFill>
              </a:rPr>
              <a:t>		projecten van maatschappelijke diensttijd</a:t>
            </a:r>
          </a:p>
          <a:p>
            <a:pPr lvl="0"/>
            <a:r>
              <a:rPr lang="nl-NL" u="sng" dirty="0">
                <a:solidFill>
                  <a:srgbClr val="0070C0"/>
                </a:solidFill>
                <a:hlinkClick r:id="rId8">
                  <a:extLst>
                    <a:ext uri="{A12FA001-AC4F-418D-AE19-62706E023703}">
                      <ahyp:hlinkClr xmlns:ahyp="http://schemas.microsoft.com/office/drawing/2018/hyperlinkcolor" val="tx"/>
                    </a:ext>
                  </a:extLst>
                </a:hlinkClick>
              </a:rPr>
              <a:t>Ikbengeweldig.nl	</a:t>
            </a:r>
            <a:r>
              <a:rPr lang="nl-NL" dirty="0">
                <a:solidFill>
                  <a:schemeClr val="bg1"/>
                </a:solidFill>
              </a:rPr>
              <a:t>		voor jongeren die evenement organiseren</a:t>
            </a:r>
          </a:p>
          <a:p>
            <a:pPr lvl="0"/>
            <a:r>
              <a:rPr lang="nl-NL" u="sng" dirty="0">
                <a:solidFill>
                  <a:srgbClr val="0070C0"/>
                </a:solidFill>
                <a:hlinkClick r:id="rId9"/>
              </a:rPr>
              <a:t>www.Kvk.nl</a:t>
            </a:r>
            <a:r>
              <a:rPr lang="nl-NL" u="sng" dirty="0">
                <a:solidFill>
                  <a:srgbClr val="0070C0"/>
                </a:solidFill>
              </a:rPr>
              <a:t> </a:t>
            </a:r>
            <a:r>
              <a:rPr lang="nl-NL" dirty="0">
                <a:solidFill>
                  <a:schemeClr val="bg1"/>
                </a:solidFill>
              </a:rPr>
              <a:t>				bedrijfje opzetten</a:t>
            </a:r>
          </a:p>
          <a:p>
            <a:pPr lvl="0"/>
            <a:r>
              <a:rPr lang="nl-NL" u="sng" dirty="0">
                <a:solidFill>
                  <a:srgbClr val="0070C0"/>
                </a:solidFill>
                <a:hlinkClick r:id="rId10">
                  <a:extLst>
                    <a:ext uri="{A12FA001-AC4F-418D-AE19-62706E023703}">
                      <ahyp:hlinkClr xmlns:ahyp="http://schemas.microsoft.com/office/drawing/2018/hyperlinkcolor" val="tx"/>
                    </a:ext>
                  </a:extLst>
                </a:hlinkClick>
              </a:rPr>
              <a:t>WUR.nl</a:t>
            </a:r>
            <a:r>
              <a:rPr lang="nl-NL" dirty="0">
                <a:solidFill>
                  <a:srgbClr val="0070C0"/>
                </a:solidFill>
              </a:rPr>
              <a:t>	</a:t>
            </a:r>
            <a:r>
              <a:rPr lang="nl-NL" dirty="0">
                <a:solidFill>
                  <a:schemeClr val="bg1"/>
                </a:solidFill>
              </a:rPr>
              <a:t>			weblog studiekeuzekind</a:t>
            </a:r>
          </a:p>
          <a:p>
            <a:pPr lvl="0"/>
            <a:r>
              <a:rPr lang="nl-NL" u="sng" dirty="0">
                <a:solidFill>
                  <a:srgbClr val="0070C0"/>
                </a:solidFill>
                <a:hlinkClick r:id="rId11">
                  <a:extLst>
                    <a:ext uri="{A12FA001-AC4F-418D-AE19-62706E023703}">
                      <ahyp:hlinkClr xmlns:ahyp="http://schemas.microsoft.com/office/drawing/2018/hyperlinkcolor" val="tx"/>
                    </a:ext>
                  </a:extLst>
                </a:hlinkClick>
              </a:rPr>
              <a:t>Buitenlandbeurs.nl</a:t>
            </a:r>
            <a:r>
              <a:rPr lang="nl-NL" dirty="0">
                <a:solidFill>
                  <a:srgbClr val="0070C0"/>
                </a:solidFill>
              </a:rPr>
              <a:t>	</a:t>
            </a:r>
            <a:r>
              <a:rPr lang="nl-NL" dirty="0">
                <a:solidFill>
                  <a:schemeClr val="bg1"/>
                </a:solidFill>
              </a:rPr>
              <a:t>		zowel studeren als stage en tussenjaar</a:t>
            </a:r>
          </a:p>
          <a:p>
            <a:pPr lvl="0"/>
            <a:r>
              <a:rPr lang="nl-NL" u="sng" dirty="0">
                <a:solidFill>
                  <a:srgbClr val="0070C0"/>
                </a:solidFill>
                <a:hlinkClick r:id="rId12">
                  <a:extLst>
                    <a:ext uri="{A12FA001-AC4F-418D-AE19-62706E023703}">
                      <ahyp:hlinkClr xmlns:ahyp="http://schemas.microsoft.com/office/drawing/2018/hyperlinkcolor" val="tx"/>
                    </a:ext>
                  </a:extLst>
                </a:hlinkClick>
              </a:rPr>
              <a:t>Bachelorsportal.com</a:t>
            </a:r>
            <a:r>
              <a:rPr lang="nl-NL" dirty="0">
                <a:solidFill>
                  <a:schemeClr val="bg1"/>
                </a:solidFill>
              </a:rPr>
              <a:t>		voor bachelors in het buitenland</a:t>
            </a:r>
          </a:p>
          <a:p>
            <a:r>
              <a:rPr lang="nl-NL" dirty="0">
                <a:hlinkClick r:id="rId13"/>
              </a:rPr>
              <a:t>www.EF.nl</a:t>
            </a:r>
            <a:r>
              <a:rPr lang="nl-NL" dirty="0"/>
              <a:t>				</a:t>
            </a:r>
            <a:r>
              <a:rPr lang="nl-NL" dirty="0">
                <a:solidFill>
                  <a:schemeClr val="bg1"/>
                </a:solidFill>
              </a:rPr>
              <a:t>tussenjaar programma (taal, reizen </a:t>
            </a:r>
            <a:r>
              <a:rPr lang="nl-NL" dirty="0" err="1">
                <a:solidFill>
                  <a:schemeClr val="bg1"/>
                </a:solidFill>
              </a:rPr>
              <a:t>vrijwillers</a:t>
            </a:r>
            <a:r>
              <a:rPr lang="nl-NL" dirty="0">
                <a:solidFill>
                  <a:schemeClr val="bg1"/>
                </a:solidFill>
              </a:rPr>
              <a:t>)</a:t>
            </a:r>
          </a:p>
        </p:txBody>
      </p:sp>
    </p:spTree>
    <p:extLst>
      <p:ext uri="{BB962C8B-B14F-4D97-AF65-F5344CB8AC3E}">
        <p14:creationId xmlns:p14="http://schemas.microsoft.com/office/powerpoint/2010/main" val="328549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415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07E0E70-72EC-45FE-802B-C2730B94FA64}"/>
              </a:ext>
            </a:extLst>
          </p:cNvPr>
          <p:cNvSpPr>
            <a:spLocks noGrp="1"/>
          </p:cNvSpPr>
          <p:nvPr>
            <p:ph idx="1"/>
          </p:nvPr>
        </p:nvSpPr>
        <p:spPr>
          <a:xfrm>
            <a:off x="4919242" y="2439083"/>
            <a:ext cx="6771190" cy="5217570"/>
          </a:xfrm>
        </p:spPr>
        <p:txBody>
          <a:bodyPr>
            <a:normAutofit/>
          </a:bodyPr>
          <a:lstStyle/>
          <a:p>
            <a:pPr>
              <a:buClr>
                <a:srgbClr val="C00000"/>
              </a:buClr>
            </a:pPr>
            <a:r>
              <a:rPr lang="nl-NL" sz="3200" dirty="0">
                <a:solidFill>
                  <a:srgbClr val="0070C0"/>
                </a:solidFill>
              </a:rPr>
              <a:t>Welkom</a:t>
            </a:r>
          </a:p>
          <a:p>
            <a:pPr>
              <a:buClr>
                <a:srgbClr val="C00000"/>
              </a:buClr>
            </a:pPr>
            <a:r>
              <a:rPr lang="nl-NL" sz="3200" dirty="0">
                <a:solidFill>
                  <a:srgbClr val="0070C0"/>
                </a:solidFill>
              </a:rPr>
              <a:t>Tussenjaar</a:t>
            </a:r>
            <a:endParaRPr lang="nl-NL" sz="3200" dirty="0">
              <a:solidFill>
                <a:schemeClr val="accent4">
                  <a:lumMod val="60000"/>
                  <a:lumOff val="40000"/>
                </a:schemeClr>
              </a:solidFill>
            </a:endParaRPr>
          </a:p>
          <a:p>
            <a:pPr>
              <a:buClr>
                <a:srgbClr val="C00000"/>
              </a:buClr>
            </a:pPr>
            <a:r>
              <a:rPr lang="nl-NL" sz="3200" dirty="0">
                <a:solidFill>
                  <a:srgbClr val="0070C0"/>
                </a:solidFill>
              </a:rPr>
              <a:t>Wanneer een tussenjaar?</a:t>
            </a:r>
          </a:p>
          <a:p>
            <a:pPr>
              <a:buClr>
                <a:srgbClr val="C00000"/>
              </a:buClr>
            </a:pPr>
            <a:r>
              <a:rPr lang="nl-NL" sz="3200" dirty="0">
                <a:solidFill>
                  <a:srgbClr val="0070C0"/>
                </a:solidFill>
              </a:rPr>
              <a:t>Studeren </a:t>
            </a:r>
            <a:r>
              <a:rPr lang="nl-NL" sz="3200" dirty="0" err="1">
                <a:solidFill>
                  <a:srgbClr val="0070C0"/>
                </a:solidFill>
              </a:rPr>
              <a:t>vs</a:t>
            </a:r>
            <a:r>
              <a:rPr lang="nl-NL" sz="3200" dirty="0">
                <a:solidFill>
                  <a:srgbClr val="0070C0"/>
                </a:solidFill>
              </a:rPr>
              <a:t> tussenjaar?</a:t>
            </a:r>
          </a:p>
          <a:p>
            <a:pPr>
              <a:buClr>
                <a:srgbClr val="C00000"/>
              </a:buClr>
            </a:pPr>
            <a:r>
              <a:rPr lang="nl-NL" sz="3200" dirty="0">
                <a:solidFill>
                  <a:srgbClr val="0070C0"/>
                </a:solidFill>
              </a:rPr>
              <a:t>Oud leerlingen in gesprek</a:t>
            </a:r>
          </a:p>
          <a:p>
            <a:pPr>
              <a:buClr>
                <a:srgbClr val="C00000"/>
              </a:buClr>
            </a:pPr>
            <a:r>
              <a:rPr lang="nl-NL" sz="3200" dirty="0">
                <a:solidFill>
                  <a:srgbClr val="0070C0"/>
                </a:solidFill>
              </a:rPr>
              <a:t>Aan de slag</a:t>
            </a:r>
            <a:endParaRPr lang="nl-NL" sz="2400" dirty="0">
              <a:solidFill>
                <a:srgbClr val="0070C0"/>
              </a:solidFill>
            </a:endParaRPr>
          </a:p>
        </p:txBody>
      </p:sp>
    </p:spTree>
    <p:extLst>
      <p:ext uri="{BB962C8B-B14F-4D97-AF65-F5344CB8AC3E}">
        <p14:creationId xmlns:p14="http://schemas.microsoft.com/office/powerpoint/2010/main" val="39120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7500"/>
                            </p:stCondLst>
                            <p:childTnLst>
                              <p:par>
                                <p:cTn id="25" presetID="10" presetClass="entr" presetSubtype="0"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3A5C8-A05E-4F69-8FC6-BEE452142DF4}"/>
              </a:ext>
            </a:extLst>
          </p:cNvPr>
          <p:cNvSpPr>
            <a:spLocks noGrp="1"/>
          </p:cNvSpPr>
          <p:nvPr>
            <p:ph type="title"/>
          </p:nvPr>
        </p:nvSpPr>
        <p:spPr/>
        <p:txBody>
          <a:bodyPr/>
          <a:lstStyle/>
          <a:p>
            <a:endParaRPr lang="nl-NL" dirty="0">
              <a:solidFill>
                <a:schemeClr val="bg1"/>
              </a:solidFill>
              <a:latin typeface="Antropos" panose="00000700000000000000" pitchFamily="2" charset="0"/>
            </a:endParaRPr>
          </a:p>
        </p:txBody>
      </p:sp>
      <p:sp>
        <p:nvSpPr>
          <p:cNvPr id="3" name="Tijdelijke aanduiding voor inhoud 2">
            <a:extLst>
              <a:ext uri="{FF2B5EF4-FFF2-40B4-BE49-F238E27FC236}">
                <a16:creationId xmlns:a16="http://schemas.microsoft.com/office/drawing/2014/main" id="{0FEA8D4D-A26A-4434-9034-F84E374700F0}"/>
              </a:ext>
            </a:extLst>
          </p:cNvPr>
          <p:cNvSpPr>
            <a:spLocks noGrp="1"/>
          </p:cNvSpPr>
          <p:nvPr>
            <p:ph idx="1"/>
          </p:nvPr>
        </p:nvSpPr>
        <p:spPr/>
        <p:txBody>
          <a:bodyPr/>
          <a:lstStyle/>
          <a:p>
            <a:endParaRPr lang="nl-NL" dirty="0">
              <a:solidFill>
                <a:schemeClr val="bg1"/>
              </a:solidFill>
            </a:endParaRPr>
          </a:p>
        </p:txBody>
      </p:sp>
      <p:pic>
        <p:nvPicPr>
          <p:cNvPr id="6" name="Afbeelding 5" descr="TussenjaarKenniscentrum.jpg">
            <a:extLst>
              <a:ext uri="{FF2B5EF4-FFF2-40B4-BE49-F238E27FC236}">
                <a16:creationId xmlns:a16="http://schemas.microsoft.com/office/drawing/2014/main" id="{FE2465D9-4A46-467B-B2B5-330C075A761E}"/>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9836727" y="6492875"/>
            <a:ext cx="2246745" cy="328858"/>
          </a:xfrm>
          <a:prstGeom prst="rect">
            <a:avLst/>
          </a:prstGeom>
        </p:spPr>
      </p:pic>
      <p:pic>
        <p:nvPicPr>
          <p:cNvPr id="2050" name="Picture 2" descr="Tussenjaar in het buitenland: 9 Tips voor een top reis!">
            <a:extLst>
              <a:ext uri="{FF2B5EF4-FFF2-40B4-BE49-F238E27FC236}">
                <a16:creationId xmlns:a16="http://schemas.microsoft.com/office/drawing/2014/main" id="{1AE11067-F9B0-4F8B-B9CB-0DC94E3996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127"/>
          <a:stretch/>
        </p:blipFill>
        <p:spPr bwMode="auto">
          <a:xfrm>
            <a:off x="8700654" y="-5035"/>
            <a:ext cx="349134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ussenjaar in het buitenland: 9 Tips voor een top reis!">
            <a:extLst>
              <a:ext uri="{FF2B5EF4-FFF2-40B4-BE49-F238E27FC236}">
                <a16:creationId xmlns:a16="http://schemas.microsoft.com/office/drawing/2014/main" id="{A1FB6A9B-188E-4527-A466-FF5A379D69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0057" y="-10074"/>
            <a:ext cx="714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u Pairs Caught Between Work and a Pandemic - The New York Times">
            <a:extLst>
              <a:ext uri="{FF2B5EF4-FFF2-40B4-BE49-F238E27FC236}">
                <a16:creationId xmlns:a16="http://schemas.microsoft.com/office/drawing/2014/main" id="{F23C688F-C341-4607-A65E-ECCD6C6D1D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72"/>
          <a:stretch/>
        </p:blipFill>
        <p:spPr bwMode="auto">
          <a:xfrm>
            <a:off x="1791856" y="-5035"/>
            <a:ext cx="3256394" cy="33287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rken en backpacken in Australië - Backpackers Online">
            <a:extLst>
              <a:ext uri="{FF2B5EF4-FFF2-40B4-BE49-F238E27FC236}">
                <a16:creationId xmlns:a16="http://schemas.microsoft.com/office/drawing/2014/main" id="{B5A779AE-1BCB-4245-8564-CB549CE6E43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330"/>
          <a:stretch/>
        </p:blipFill>
        <p:spPr bwMode="auto">
          <a:xfrm>
            <a:off x="-1732106" y="0"/>
            <a:ext cx="3523962" cy="33236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rijwilligerswerk in het buitenland - Vakantie voor Tieners">
            <a:extLst>
              <a:ext uri="{FF2B5EF4-FFF2-40B4-BE49-F238E27FC236}">
                <a16:creationId xmlns:a16="http://schemas.microsoft.com/office/drawing/2014/main" id="{1808CB27-B510-4F6A-AD0F-38AA3A131B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1804" y="3323679"/>
            <a:ext cx="4481948" cy="217043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rijwilligerswerk buitenland: mijn eigen ervaring in Zuid-Afrika">
            <a:extLst>
              <a:ext uri="{FF2B5EF4-FFF2-40B4-BE49-F238E27FC236}">
                <a16:creationId xmlns:a16="http://schemas.microsoft.com/office/drawing/2014/main" id="{5669FB26-16FF-419C-ACEB-EE7EDF7CD5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2" y="3323678"/>
            <a:ext cx="2871652" cy="217043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Ken jij deze dames die met een missie rond de wereld zeilen? | Zeilen">
            <a:extLst>
              <a:ext uri="{FF2B5EF4-FFF2-40B4-BE49-F238E27FC236}">
                <a16:creationId xmlns:a16="http://schemas.microsoft.com/office/drawing/2014/main" id="{FDD72F98-8E3E-4FCD-8075-871D9F9273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4604" y="3323678"/>
            <a:ext cx="5301484" cy="353432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adi duikinstructeur - scubido.nl">
            <a:extLst>
              <a:ext uri="{FF2B5EF4-FFF2-40B4-BE49-F238E27FC236}">
                <a16:creationId xmlns:a16="http://schemas.microsoft.com/office/drawing/2014/main" id="{3104C258-832B-4F5D-940A-E6BEF5CB9A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8446047">
            <a:off x="2548751" y="2189603"/>
            <a:ext cx="2304064" cy="230406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AG DAT: zomaar je eigen evenement organiseren? - indebuurt Eindhoven">
            <a:extLst>
              <a:ext uri="{FF2B5EF4-FFF2-40B4-BE49-F238E27FC236}">
                <a16:creationId xmlns:a16="http://schemas.microsoft.com/office/drawing/2014/main" id="{A02BC8E1-E77E-44DB-B45E-836BBFAEE0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5081" y="3323677"/>
            <a:ext cx="5299030" cy="353432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Dakdekkerscursus volgen? Bekijk ons aanbod opleidingen | Royal Roofing  Materials">
            <a:extLst>
              <a:ext uri="{FF2B5EF4-FFF2-40B4-BE49-F238E27FC236}">
                <a16:creationId xmlns:a16="http://schemas.microsoft.com/office/drawing/2014/main" id="{504B5B1E-DB2D-4CD7-8054-F13193B107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748" y="5285535"/>
            <a:ext cx="3243367" cy="178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59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ipe(up)">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500"/>
                                        <p:tgtEl>
                                          <p:spTgt spid="20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6"/>
                                        </p:tgtEl>
                                        <p:attrNameLst>
                                          <p:attrName>style.visibility</p:attrName>
                                        </p:attrNameLst>
                                      </p:cBhvr>
                                      <p:to>
                                        <p:strVal val="visible"/>
                                      </p:to>
                                    </p:set>
                                    <p:animEffect transition="in" filter="fade">
                                      <p:cBhvr>
                                        <p:cTn id="32" dur="500"/>
                                        <p:tgtEl>
                                          <p:spTgt spid="20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58"/>
                                        </p:tgtEl>
                                        <p:attrNameLst>
                                          <p:attrName>style.visibility</p:attrName>
                                        </p:attrNameLst>
                                      </p:cBhvr>
                                      <p:to>
                                        <p:strVal val="visible"/>
                                      </p:to>
                                    </p:set>
                                    <p:animEffect transition="in" filter="wipe(left)">
                                      <p:cBhvr>
                                        <p:cTn id="37" dur="500"/>
                                        <p:tgtEl>
                                          <p:spTgt spid="205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0"/>
                                        </p:tgtEl>
                                        <p:attrNameLst>
                                          <p:attrName>style.visibility</p:attrName>
                                        </p:attrNameLst>
                                      </p:cBhvr>
                                      <p:to>
                                        <p:strVal val="visible"/>
                                      </p:to>
                                    </p:set>
                                    <p:animEffect transition="in" filter="wipe(left)">
                                      <p:cBhvr>
                                        <p:cTn id="42" dur="500"/>
                                        <p:tgtEl>
                                          <p:spTgt spid="206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062"/>
                                        </p:tgtEl>
                                        <p:attrNameLst>
                                          <p:attrName>style.visibility</p:attrName>
                                        </p:attrNameLst>
                                      </p:cBhvr>
                                      <p:to>
                                        <p:strVal val="visible"/>
                                      </p:to>
                                    </p:set>
                                    <p:anim calcmode="lin" valueType="num">
                                      <p:cBhvr>
                                        <p:cTn id="47" dur="1000" fill="hold"/>
                                        <p:tgtEl>
                                          <p:spTgt spid="2062"/>
                                        </p:tgtEl>
                                        <p:attrNameLst>
                                          <p:attrName>ppt_w</p:attrName>
                                        </p:attrNameLst>
                                      </p:cBhvr>
                                      <p:tavLst>
                                        <p:tav tm="0">
                                          <p:val>
                                            <p:fltVal val="0"/>
                                          </p:val>
                                        </p:tav>
                                        <p:tav tm="100000">
                                          <p:val>
                                            <p:strVal val="#ppt_w"/>
                                          </p:val>
                                        </p:tav>
                                      </p:tavLst>
                                    </p:anim>
                                    <p:anim calcmode="lin" valueType="num">
                                      <p:cBhvr>
                                        <p:cTn id="48" dur="1000" fill="hold"/>
                                        <p:tgtEl>
                                          <p:spTgt spid="2062"/>
                                        </p:tgtEl>
                                        <p:attrNameLst>
                                          <p:attrName>ppt_h</p:attrName>
                                        </p:attrNameLst>
                                      </p:cBhvr>
                                      <p:tavLst>
                                        <p:tav tm="0">
                                          <p:val>
                                            <p:fltVal val="0"/>
                                          </p:val>
                                        </p:tav>
                                        <p:tav tm="100000">
                                          <p:val>
                                            <p:strVal val="#ppt_h"/>
                                          </p:val>
                                        </p:tav>
                                      </p:tavLst>
                                    </p:anim>
                                    <p:anim calcmode="lin" valueType="num">
                                      <p:cBhvr>
                                        <p:cTn id="49" dur="1000" fill="hold"/>
                                        <p:tgtEl>
                                          <p:spTgt spid="2062"/>
                                        </p:tgtEl>
                                        <p:attrNameLst>
                                          <p:attrName>style.rotation</p:attrName>
                                        </p:attrNameLst>
                                      </p:cBhvr>
                                      <p:tavLst>
                                        <p:tav tm="0">
                                          <p:val>
                                            <p:fltVal val="90"/>
                                          </p:val>
                                        </p:tav>
                                        <p:tav tm="100000">
                                          <p:val>
                                            <p:fltVal val="0"/>
                                          </p:val>
                                        </p:tav>
                                      </p:tavLst>
                                    </p:anim>
                                    <p:animEffect transition="in" filter="fade">
                                      <p:cBhvr>
                                        <p:cTn id="50" dur="1000"/>
                                        <p:tgtEl>
                                          <p:spTgt spid="206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64"/>
                                        </p:tgtEl>
                                        <p:attrNameLst>
                                          <p:attrName>style.visibility</p:attrName>
                                        </p:attrNameLst>
                                      </p:cBhvr>
                                      <p:to>
                                        <p:strVal val="visible"/>
                                      </p:to>
                                    </p:set>
                                    <p:anim calcmode="lin" valueType="num">
                                      <p:cBhvr additive="base">
                                        <p:cTn id="55" dur="500" fill="hold"/>
                                        <p:tgtEl>
                                          <p:spTgt spid="2064"/>
                                        </p:tgtEl>
                                        <p:attrNameLst>
                                          <p:attrName>ppt_x</p:attrName>
                                        </p:attrNameLst>
                                      </p:cBhvr>
                                      <p:tavLst>
                                        <p:tav tm="0">
                                          <p:val>
                                            <p:strVal val="#ppt_x"/>
                                          </p:val>
                                        </p:tav>
                                        <p:tav tm="100000">
                                          <p:val>
                                            <p:strVal val="#ppt_x"/>
                                          </p:val>
                                        </p:tav>
                                      </p:tavLst>
                                    </p:anim>
                                    <p:anim calcmode="lin" valueType="num">
                                      <p:cBhvr additive="base">
                                        <p:cTn id="56" dur="500" fill="hold"/>
                                        <p:tgtEl>
                                          <p:spTgt spid="206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66"/>
                                        </p:tgtEl>
                                        <p:attrNameLst>
                                          <p:attrName>style.visibility</p:attrName>
                                        </p:attrNameLst>
                                      </p:cBhvr>
                                      <p:to>
                                        <p:strVal val="visible"/>
                                      </p:to>
                                    </p:set>
                                    <p:anim calcmode="lin" valueType="num">
                                      <p:cBhvr additive="base">
                                        <p:cTn id="61" dur="500" fill="hold"/>
                                        <p:tgtEl>
                                          <p:spTgt spid="2066"/>
                                        </p:tgtEl>
                                        <p:attrNameLst>
                                          <p:attrName>ppt_x</p:attrName>
                                        </p:attrNameLst>
                                      </p:cBhvr>
                                      <p:tavLst>
                                        <p:tav tm="0">
                                          <p:val>
                                            <p:strVal val="#ppt_x"/>
                                          </p:val>
                                        </p:tav>
                                        <p:tav tm="100000">
                                          <p:val>
                                            <p:strVal val="#ppt_x"/>
                                          </p:val>
                                        </p:tav>
                                      </p:tavLst>
                                    </p:anim>
                                    <p:anim calcmode="lin" valueType="num">
                                      <p:cBhvr additive="base">
                                        <p:cTn id="62" dur="500" fill="hold"/>
                                        <p:tgtEl>
                                          <p:spTgt spid="20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2C78A8-37E0-4AF6-8DB0-C640A2EF1892}"/>
              </a:ext>
            </a:extLst>
          </p:cNvPr>
          <p:cNvSpPr>
            <a:spLocks noGrp="1"/>
          </p:cNvSpPr>
          <p:nvPr>
            <p:ph type="title"/>
          </p:nvPr>
        </p:nvSpPr>
        <p:spPr/>
        <p:txBody>
          <a:bodyPr/>
          <a:lstStyle/>
          <a:p>
            <a:r>
              <a:rPr lang="nl-NL" dirty="0">
                <a:solidFill>
                  <a:schemeClr val="bg1"/>
                </a:solidFill>
                <a:latin typeface="Antropos" panose="00000700000000000000" pitchFamily="2" charset="0"/>
              </a:rPr>
              <a:t>Betekenis Tussenjaar</a:t>
            </a:r>
          </a:p>
        </p:txBody>
      </p:sp>
      <p:sp>
        <p:nvSpPr>
          <p:cNvPr id="3" name="Tijdelijke aanduiding voor inhoud 2">
            <a:extLst>
              <a:ext uri="{FF2B5EF4-FFF2-40B4-BE49-F238E27FC236}">
                <a16:creationId xmlns:a16="http://schemas.microsoft.com/office/drawing/2014/main" id="{17A7291C-DA68-40B6-A3E6-1DD356F07697}"/>
              </a:ext>
            </a:extLst>
          </p:cNvPr>
          <p:cNvSpPr>
            <a:spLocks noGrp="1"/>
          </p:cNvSpPr>
          <p:nvPr>
            <p:ph idx="1"/>
          </p:nvPr>
        </p:nvSpPr>
        <p:spPr/>
        <p:txBody>
          <a:bodyPr>
            <a:normAutofit/>
          </a:bodyPr>
          <a:lstStyle/>
          <a:p>
            <a:pPr marL="0" indent="0">
              <a:buNone/>
            </a:pPr>
            <a:r>
              <a:rPr lang="nl-NL" sz="2400" dirty="0">
                <a:solidFill>
                  <a:schemeClr val="bg1"/>
                </a:solidFill>
                <a:latin typeface="Antropos" panose="00000700000000000000" pitchFamily="2" charset="0"/>
              </a:rPr>
              <a:t>Een </a:t>
            </a:r>
            <a:r>
              <a:rPr lang="nl-NL" sz="2400" b="1" dirty="0">
                <a:solidFill>
                  <a:schemeClr val="bg1"/>
                </a:solidFill>
                <a:latin typeface="Antropos" panose="00000700000000000000" pitchFamily="2" charset="0"/>
              </a:rPr>
              <a:t>tussenjaar</a:t>
            </a:r>
            <a:r>
              <a:rPr lang="nl-NL" sz="2400" dirty="0">
                <a:solidFill>
                  <a:schemeClr val="bg1"/>
                </a:solidFill>
                <a:latin typeface="Antropos" panose="00000700000000000000" pitchFamily="2" charset="0"/>
              </a:rPr>
              <a:t> is een jaar tussen (meestal) twee opleidingen, waarin men iets geheel anders doet. Een tussenjaar is bedoeld om de horizon te verbreden en ideeën op te doen voor een studiekeuze of een nieuwe baan. </a:t>
            </a:r>
          </a:p>
          <a:p>
            <a:pPr marL="0" indent="0">
              <a:buNone/>
            </a:pPr>
            <a:r>
              <a:rPr lang="nl-NL" sz="2400" dirty="0">
                <a:solidFill>
                  <a:schemeClr val="bg1"/>
                </a:solidFill>
                <a:latin typeface="Antropos" panose="00000700000000000000" pitchFamily="2" charset="0"/>
              </a:rPr>
              <a:t>De invulling van een tussenjaar verschilt per persoon. Een tussenjaar kan worden genomen door iedereen die het gevoel heeft dat het jaar meer rust, verdieping of kennis kan opleveren, en die daartoe de financiële mogelijkheden heeft en geen andere verplichtingen die dat in de weg staan.</a:t>
            </a:r>
          </a:p>
        </p:txBody>
      </p:sp>
    </p:spTree>
    <p:extLst>
      <p:ext uri="{BB962C8B-B14F-4D97-AF65-F5344CB8AC3E}">
        <p14:creationId xmlns:p14="http://schemas.microsoft.com/office/powerpoint/2010/main" val="1152271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43121-FDFD-464F-BA07-97457E9AFCF1}"/>
              </a:ext>
            </a:extLst>
          </p:cNvPr>
          <p:cNvSpPr>
            <a:spLocks noGrp="1"/>
          </p:cNvSpPr>
          <p:nvPr>
            <p:ph type="title"/>
          </p:nvPr>
        </p:nvSpPr>
        <p:spPr>
          <a:xfrm>
            <a:off x="1011819" y="338016"/>
            <a:ext cx="10515600" cy="1325563"/>
          </a:xfrm>
        </p:spPr>
        <p:txBody>
          <a:bodyPr/>
          <a:lstStyle/>
          <a:p>
            <a:r>
              <a:rPr lang="nl-NL" dirty="0">
                <a:solidFill>
                  <a:schemeClr val="bg1"/>
                </a:solidFill>
                <a:latin typeface="Antropos" panose="00000700000000000000" pitchFamily="2" charset="0"/>
              </a:rPr>
              <a:t>Wanneer kan ik een tussenjaar nemen?</a:t>
            </a:r>
          </a:p>
        </p:txBody>
      </p:sp>
      <p:sp>
        <p:nvSpPr>
          <p:cNvPr id="3" name="Tijdelijke aanduiding voor inhoud 2">
            <a:extLst>
              <a:ext uri="{FF2B5EF4-FFF2-40B4-BE49-F238E27FC236}">
                <a16:creationId xmlns:a16="http://schemas.microsoft.com/office/drawing/2014/main" id="{4FC3A551-BB6B-4EA4-AA7E-65FA3F3519CA}"/>
              </a:ext>
            </a:extLst>
          </p:cNvPr>
          <p:cNvSpPr>
            <a:spLocks noGrp="1"/>
          </p:cNvSpPr>
          <p:nvPr>
            <p:ph idx="1"/>
          </p:nvPr>
        </p:nvSpPr>
        <p:spPr/>
        <p:txBody>
          <a:bodyPr/>
          <a:lstStyle/>
          <a:p>
            <a:r>
              <a:rPr lang="nl-NL" b="1" i="1" dirty="0">
                <a:solidFill>
                  <a:schemeClr val="bg1"/>
                </a:solidFill>
              </a:rPr>
              <a:t>Er is een diploma nodig voor een tussenjaar.</a:t>
            </a:r>
          </a:p>
          <a:p>
            <a:r>
              <a:rPr lang="nl-NL" dirty="0">
                <a:solidFill>
                  <a:schemeClr val="bg1"/>
                </a:solidFill>
              </a:rPr>
              <a:t>Zonder havo- of vwo-diploma kun je geen tussenjaar nemen.</a:t>
            </a:r>
          </a:p>
          <a:p>
            <a:r>
              <a:rPr lang="nl-NL" dirty="0">
                <a:solidFill>
                  <a:schemeClr val="bg1"/>
                </a:solidFill>
              </a:rPr>
              <a:t>Je bent vanaf je 16e niet meer leerplichtig. Maar </a:t>
            </a:r>
            <a:r>
              <a:rPr lang="nl-NL" dirty="0">
                <a:solidFill>
                  <a:schemeClr val="bg1"/>
                </a:solidFill>
                <a:hlinkClick r:id="rId2">
                  <a:extLst>
                    <a:ext uri="{A12FA001-AC4F-418D-AE19-62706E023703}">
                      <ahyp:hlinkClr xmlns:ahyp="http://schemas.microsoft.com/office/drawing/2018/hyperlinkcolor" val="tx"/>
                    </a:ext>
                  </a:extLst>
                </a:hlinkClick>
              </a:rPr>
              <a:t>je hebt wel een kwalificatieplicht</a:t>
            </a:r>
            <a:r>
              <a:rPr lang="nl-NL" dirty="0">
                <a:solidFill>
                  <a:schemeClr val="bg1"/>
                </a:solidFill>
              </a:rPr>
              <a:t>. Dat betekent dat je tot je 18e onderwijs moet volgen. Of tot je een diploma haalt.</a:t>
            </a:r>
          </a:p>
          <a:p>
            <a:endParaRPr lang="nl-NL" dirty="0"/>
          </a:p>
        </p:txBody>
      </p:sp>
    </p:spTree>
    <p:extLst>
      <p:ext uri="{BB962C8B-B14F-4D97-AF65-F5344CB8AC3E}">
        <p14:creationId xmlns:p14="http://schemas.microsoft.com/office/powerpoint/2010/main" val="409267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3A5C8-A05E-4F69-8FC6-BEE452142DF4}"/>
              </a:ext>
            </a:extLst>
          </p:cNvPr>
          <p:cNvSpPr>
            <a:spLocks noGrp="1"/>
          </p:cNvSpPr>
          <p:nvPr>
            <p:ph type="title"/>
          </p:nvPr>
        </p:nvSpPr>
        <p:spPr/>
        <p:txBody>
          <a:bodyPr>
            <a:normAutofit/>
          </a:bodyPr>
          <a:lstStyle/>
          <a:p>
            <a:r>
              <a:rPr lang="nl-NL" dirty="0">
                <a:solidFill>
                  <a:prstClr val="white"/>
                </a:solidFill>
                <a:latin typeface="Antropos" panose="00000700000000000000" pitchFamily="2" charset="0"/>
              </a:rPr>
              <a:t>Studeren of een tussenjaar</a:t>
            </a:r>
            <a:endParaRPr lang="nl-NL" sz="3600" dirty="0">
              <a:solidFill>
                <a:schemeClr val="bg1"/>
              </a:solidFill>
              <a:latin typeface="Antropos" panose="00000700000000000000" pitchFamily="2" charset="0"/>
            </a:endParaRPr>
          </a:p>
        </p:txBody>
      </p:sp>
      <p:sp>
        <p:nvSpPr>
          <p:cNvPr id="3" name="Tijdelijke aanduiding voor inhoud 2">
            <a:extLst>
              <a:ext uri="{FF2B5EF4-FFF2-40B4-BE49-F238E27FC236}">
                <a16:creationId xmlns:a16="http://schemas.microsoft.com/office/drawing/2014/main" id="{0FEA8D4D-A26A-4434-9034-F84E374700F0}"/>
              </a:ext>
            </a:extLst>
          </p:cNvPr>
          <p:cNvSpPr>
            <a:spLocks noGrp="1"/>
          </p:cNvSpPr>
          <p:nvPr>
            <p:ph idx="1"/>
          </p:nvPr>
        </p:nvSpPr>
        <p:spPr/>
        <p:txBody>
          <a:bodyPr/>
          <a:lstStyle/>
          <a:p>
            <a:pPr marL="514350" indent="-514350">
              <a:buAutoNum type="arabicPeriod"/>
            </a:pPr>
            <a:r>
              <a:rPr lang="nl-NL" dirty="0">
                <a:solidFill>
                  <a:schemeClr val="bg1"/>
                </a:solidFill>
              </a:rPr>
              <a:t>Wat zijn volgens jou goede redenen om meteen te gaan studeren?</a:t>
            </a:r>
          </a:p>
          <a:p>
            <a:pPr marL="514350" indent="-514350">
              <a:buAutoNum type="arabicPeriod"/>
            </a:pPr>
            <a:endParaRPr lang="nl-NL" dirty="0">
              <a:solidFill>
                <a:schemeClr val="bg1"/>
              </a:solidFill>
            </a:endParaRPr>
          </a:p>
          <a:p>
            <a:pPr marL="0" indent="0">
              <a:buNone/>
            </a:pPr>
            <a:r>
              <a:rPr lang="nl-NL" dirty="0">
                <a:solidFill>
                  <a:schemeClr val="bg1"/>
                </a:solidFill>
              </a:rPr>
              <a:t>2.   Wat zijn volgens jou goede redenen om voor een tussenjaar te kiezen?</a:t>
            </a:r>
          </a:p>
          <a:p>
            <a:pPr marL="0" indent="0">
              <a:buNone/>
            </a:pPr>
            <a:endParaRPr lang="nl-NL" dirty="0">
              <a:solidFill>
                <a:schemeClr val="bg1"/>
              </a:solidFill>
            </a:endParaRPr>
          </a:p>
          <a:p>
            <a:pPr marL="0" indent="0">
              <a:buNone/>
            </a:pPr>
            <a:r>
              <a:rPr lang="nl-NL" dirty="0">
                <a:solidFill>
                  <a:schemeClr val="bg1"/>
                </a:solidFill>
              </a:rPr>
              <a:t>	</a:t>
            </a:r>
            <a:r>
              <a:rPr lang="nl-NL" dirty="0">
                <a:solidFill>
                  <a:schemeClr val="accent5">
                    <a:lumMod val="60000"/>
                    <a:lumOff val="40000"/>
                  </a:schemeClr>
                </a:solidFill>
              </a:rPr>
              <a:t>Wat zijn voor uw zoon/dochter redenen om wel of niet een </a:t>
            </a:r>
            <a:br>
              <a:rPr lang="nl-NL" dirty="0">
                <a:solidFill>
                  <a:schemeClr val="accent5">
                    <a:lumMod val="60000"/>
                    <a:lumOff val="40000"/>
                  </a:schemeClr>
                </a:solidFill>
              </a:rPr>
            </a:br>
            <a:r>
              <a:rPr lang="nl-NL" dirty="0">
                <a:solidFill>
                  <a:schemeClr val="accent5">
                    <a:lumMod val="60000"/>
                    <a:lumOff val="40000"/>
                  </a:schemeClr>
                </a:solidFill>
              </a:rPr>
              <a:t>	tussenjaar te nemen?</a:t>
            </a:r>
            <a:endParaRPr lang="nl-NL" dirty="0">
              <a:solidFill>
                <a:schemeClr val="bg1"/>
              </a:solidFill>
            </a:endParaRPr>
          </a:p>
        </p:txBody>
      </p:sp>
      <p:pic>
        <p:nvPicPr>
          <p:cNvPr id="6" name="Afbeelding 5" descr="TussenjaarKenniscentrum.jpg">
            <a:extLst>
              <a:ext uri="{FF2B5EF4-FFF2-40B4-BE49-F238E27FC236}">
                <a16:creationId xmlns:a16="http://schemas.microsoft.com/office/drawing/2014/main" id="{FE2465D9-4A46-467B-B2B5-330C075A761E}"/>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9836727" y="6492875"/>
            <a:ext cx="2246745" cy="328858"/>
          </a:xfrm>
          <a:prstGeom prst="rect">
            <a:avLst/>
          </a:prstGeom>
        </p:spPr>
      </p:pic>
    </p:spTree>
    <p:extLst>
      <p:ext uri="{BB962C8B-B14F-4D97-AF65-F5344CB8AC3E}">
        <p14:creationId xmlns:p14="http://schemas.microsoft.com/office/powerpoint/2010/main" val="3323194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3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3A5C8-A05E-4F69-8FC6-BEE452142DF4}"/>
              </a:ext>
            </a:extLst>
          </p:cNvPr>
          <p:cNvSpPr>
            <a:spLocks noGrp="1"/>
          </p:cNvSpPr>
          <p:nvPr>
            <p:ph type="title"/>
          </p:nvPr>
        </p:nvSpPr>
        <p:spPr/>
        <p:txBody>
          <a:bodyPr/>
          <a:lstStyle/>
          <a:p>
            <a:r>
              <a:rPr lang="nl-NL" dirty="0">
                <a:solidFill>
                  <a:schemeClr val="bg1"/>
                </a:solidFill>
                <a:latin typeface="Antropos" panose="00000700000000000000" pitchFamily="2" charset="0"/>
              </a:rPr>
              <a:t>Waarom een tussenjaar</a:t>
            </a:r>
          </a:p>
        </p:txBody>
      </p:sp>
      <p:sp>
        <p:nvSpPr>
          <p:cNvPr id="3" name="Tijdelijke aanduiding voor inhoud 2">
            <a:extLst>
              <a:ext uri="{FF2B5EF4-FFF2-40B4-BE49-F238E27FC236}">
                <a16:creationId xmlns:a16="http://schemas.microsoft.com/office/drawing/2014/main" id="{0FEA8D4D-A26A-4434-9034-F84E374700F0}"/>
              </a:ext>
            </a:extLst>
          </p:cNvPr>
          <p:cNvSpPr>
            <a:spLocks noGrp="1"/>
          </p:cNvSpPr>
          <p:nvPr>
            <p:ph idx="1"/>
          </p:nvPr>
        </p:nvSpPr>
        <p:spPr/>
        <p:txBody>
          <a:bodyPr>
            <a:normAutofit fontScale="92500" lnSpcReduction="20000"/>
          </a:bodyPr>
          <a:lstStyle/>
          <a:p>
            <a:pPr marL="0" indent="0">
              <a:buNone/>
            </a:pPr>
            <a:r>
              <a:rPr lang="nl-NL" sz="3500" dirty="0">
                <a:solidFill>
                  <a:schemeClr val="bg1"/>
                </a:solidFill>
              </a:rPr>
              <a:t>Goed voor persoonlijke ontwikkeling:</a:t>
            </a:r>
          </a:p>
          <a:p>
            <a:r>
              <a:rPr lang="nl-NL" dirty="0">
                <a:solidFill>
                  <a:schemeClr val="bg1"/>
                </a:solidFill>
              </a:rPr>
              <a:t>Meer zelfstandigheid</a:t>
            </a:r>
          </a:p>
          <a:p>
            <a:r>
              <a:rPr lang="nl-NL" dirty="0">
                <a:solidFill>
                  <a:schemeClr val="bg1"/>
                </a:solidFill>
              </a:rPr>
              <a:t>Zelfkennis</a:t>
            </a:r>
          </a:p>
          <a:p>
            <a:r>
              <a:rPr lang="nl-NL" dirty="0">
                <a:solidFill>
                  <a:schemeClr val="bg1"/>
                </a:solidFill>
              </a:rPr>
              <a:t>Sociale vaardigheden</a:t>
            </a:r>
          </a:p>
          <a:p>
            <a:r>
              <a:rPr lang="nl-NL" dirty="0">
                <a:solidFill>
                  <a:schemeClr val="bg1"/>
                </a:solidFill>
              </a:rPr>
              <a:t>Probleem oplossend vermogen</a:t>
            </a:r>
          </a:p>
          <a:p>
            <a:r>
              <a:rPr lang="nl-NL" dirty="0">
                <a:solidFill>
                  <a:schemeClr val="bg1"/>
                </a:solidFill>
              </a:rPr>
              <a:t>Sturing kunnen geven aan eigen leven. </a:t>
            </a:r>
          </a:p>
          <a:p>
            <a:r>
              <a:rPr lang="nl-NL" dirty="0">
                <a:solidFill>
                  <a:schemeClr val="bg1"/>
                </a:solidFill>
              </a:rPr>
              <a:t>Zelfsturing valt samen met loopbaansturing.</a:t>
            </a:r>
          </a:p>
          <a:p>
            <a:pPr lvl="1"/>
            <a:r>
              <a:rPr lang="nl-NL" dirty="0">
                <a:solidFill>
                  <a:schemeClr val="bg1"/>
                </a:solidFill>
              </a:rPr>
              <a:t>Wat kan ik?</a:t>
            </a:r>
          </a:p>
          <a:p>
            <a:pPr lvl="1"/>
            <a:r>
              <a:rPr lang="nl-NL" dirty="0">
                <a:solidFill>
                  <a:schemeClr val="bg1"/>
                </a:solidFill>
              </a:rPr>
              <a:t>Wat wil ik?</a:t>
            </a:r>
          </a:p>
          <a:p>
            <a:pPr lvl="1"/>
            <a:r>
              <a:rPr lang="nl-NL" dirty="0">
                <a:solidFill>
                  <a:schemeClr val="bg1"/>
                </a:solidFill>
              </a:rPr>
              <a:t>Wat voor werk past bij mij?</a:t>
            </a:r>
          </a:p>
          <a:p>
            <a:pPr lvl="1"/>
            <a:r>
              <a:rPr lang="nl-NL" dirty="0">
                <a:solidFill>
                  <a:schemeClr val="bg1"/>
                </a:solidFill>
              </a:rPr>
              <a:t>Wie kan mij daarbij helpen?</a:t>
            </a:r>
          </a:p>
          <a:p>
            <a:pPr lvl="1"/>
            <a:r>
              <a:rPr lang="nl-NL" dirty="0">
                <a:solidFill>
                  <a:schemeClr val="bg1"/>
                </a:solidFill>
              </a:rPr>
              <a:t>Wat wil ik worden? Waar wil ik me voor inzetten?</a:t>
            </a:r>
          </a:p>
          <a:p>
            <a:endParaRPr lang="nl-NL" dirty="0">
              <a:solidFill>
                <a:schemeClr val="bg1"/>
              </a:solidFill>
            </a:endParaRPr>
          </a:p>
        </p:txBody>
      </p:sp>
      <p:pic>
        <p:nvPicPr>
          <p:cNvPr id="6" name="Afbeelding 5" descr="TussenjaarKenniscentrum.jpg">
            <a:extLst>
              <a:ext uri="{FF2B5EF4-FFF2-40B4-BE49-F238E27FC236}">
                <a16:creationId xmlns:a16="http://schemas.microsoft.com/office/drawing/2014/main" id="{FE2465D9-4A46-467B-B2B5-330C075A761E}"/>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9836727" y="6492875"/>
            <a:ext cx="2246745" cy="328858"/>
          </a:xfrm>
          <a:prstGeom prst="rect">
            <a:avLst/>
          </a:prstGeom>
        </p:spPr>
      </p:pic>
    </p:spTree>
    <p:extLst>
      <p:ext uri="{BB962C8B-B14F-4D97-AF65-F5344CB8AC3E}">
        <p14:creationId xmlns:p14="http://schemas.microsoft.com/office/powerpoint/2010/main" val="232965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3A5C8-A05E-4F69-8FC6-BEE452142DF4}"/>
              </a:ext>
            </a:extLst>
          </p:cNvPr>
          <p:cNvSpPr>
            <a:spLocks noGrp="1"/>
          </p:cNvSpPr>
          <p:nvPr>
            <p:ph type="title"/>
          </p:nvPr>
        </p:nvSpPr>
        <p:spPr/>
        <p:txBody>
          <a:bodyPr/>
          <a:lstStyle/>
          <a:p>
            <a:r>
              <a:rPr lang="nl-NL" dirty="0">
                <a:solidFill>
                  <a:schemeClr val="bg1"/>
                </a:solidFill>
                <a:latin typeface="Antropos" panose="00000700000000000000" pitchFamily="2" charset="0"/>
              </a:rPr>
              <a:t>Waarom een tussenjaar </a:t>
            </a:r>
          </a:p>
        </p:txBody>
      </p:sp>
      <p:sp>
        <p:nvSpPr>
          <p:cNvPr id="3" name="Tijdelijke aanduiding voor inhoud 2">
            <a:extLst>
              <a:ext uri="{FF2B5EF4-FFF2-40B4-BE49-F238E27FC236}">
                <a16:creationId xmlns:a16="http://schemas.microsoft.com/office/drawing/2014/main" id="{0FEA8D4D-A26A-4434-9034-F84E374700F0}"/>
              </a:ext>
            </a:extLst>
          </p:cNvPr>
          <p:cNvSpPr>
            <a:spLocks noGrp="1"/>
          </p:cNvSpPr>
          <p:nvPr>
            <p:ph idx="1"/>
          </p:nvPr>
        </p:nvSpPr>
        <p:spPr/>
        <p:txBody>
          <a:bodyPr/>
          <a:lstStyle/>
          <a:p>
            <a:r>
              <a:rPr lang="nl-NL" dirty="0">
                <a:solidFill>
                  <a:schemeClr val="bg1"/>
                </a:solidFill>
              </a:rPr>
              <a:t>Zekerder over studiekeuze</a:t>
            </a:r>
          </a:p>
          <a:p>
            <a:r>
              <a:rPr lang="nl-NL" dirty="0">
                <a:solidFill>
                  <a:schemeClr val="bg1"/>
                </a:solidFill>
              </a:rPr>
              <a:t>Meer gemotiveerd om te gaan studeren</a:t>
            </a:r>
          </a:p>
          <a:p>
            <a:r>
              <a:rPr lang="nl-NL" dirty="0">
                <a:solidFill>
                  <a:schemeClr val="bg1"/>
                </a:solidFill>
              </a:rPr>
              <a:t>Studieresultaten</a:t>
            </a:r>
          </a:p>
          <a:p>
            <a:r>
              <a:rPr lang="nl-NL" dirty="0">
                <a:solidFill>
                  <a:schemeClr val="bg1"/>
                </a:solidFill>
              </a:rPr>
              <a:t>Minder kans op studie-uitval</a:t>
            </a:r>
            <a:br>
              <a:rPr lang="nl-NL" dirty="0">
                <a:solidFill>
                  <a:schemeClr val="bg1"/>
                </a:solidFill>
              </a:rPr>
            </a:br>
            <a:endParaRPr lang="nl-NL" dirty="0">
              <a:solidFill>
                <a:schemeClr val="bg1"/>
              </a:solidFill>
            </a:endParaRPr>
          </a:p>
          <a:p>
            <a:r>
              <a:rPr lang="nl-NL" dirty="0">
                <a:solidFill>
                  <a:schemeClr val="bg1"/>
                </a:solidFill>
              </a:rPr>
              <a:t>Loting studie</a:t>
            </a:r>
          </a:p>
        </p:txBody>
      </p:sp>
      <p:pic>
        <p:nvPicPr>
          <p:cNvPr id="6" name="Afbeelding 5" descr="TussenjaarKenniscentrum.jpg">
            <a:extLst>
              <a:ext uri="{FF2B5EF4-FFF2-40B4-BE49-F238E27FC236}">
                <a16:creationId xmlns:a16="http://schemas.microsoft.com/office/drawing/2014/main" id="{FE2465D9-4A46-467B-B2B5-330C075A761E}"/>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9836727" y="6492875"/>
            <a:ext cx="2246745" cy="328858"/>
          </a:xfrm>
          <a:prstGeom prst="rect">
            <a:avLst/>
          </a:prstGeom>
        </p:spPr>
      </p:pic>
      <p:pic>
        <p:nvPicPr>
          <p:cNvPr id="4098" name="Picture 2" descr="Een tussenjaar: de ideale voorbereiding op je studie? - ING - Achtergronden  overzicht">
            <a:extLst>
              <a:ext uri="{FF2B5EF4-FFF2-40B4-BE49-F238E27FC236}">
                <a16:creationId xmlns:a16="http://schemas.microsoft.com/office/drawing/2014/main" id="{2660F7EB-19B2-4A51-8BA3-F19A2E668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1687" y="3137764"/>
            <a:ext cx="4688412" cy="284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78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3A5C8-A05E-4F69-8FC6-BEE452142DF4}"/>
              </a:ext>
            </a:extLst>
          </p:cNvPr>
          <p:cNvSpPr>
            <a:spLocks noGrp="1"/>
          </p:cNvSpPr>
          <p:nvPr>
            <p:ph type="title"/>
          </p:nvPr>
        </p:nvSpPr>
        <p:spPr/>
        <p:txBody>
          <a:bodyPr/>
          <a:lstStyle/>
          <a:p>
            <a:r>
              <a:rPr lang="nl-NL" dirty="0">
                <a:solidFill>
                  <a:schemeClr val="bg1"/>
                </a:solidFill>
                <a:latin typeface="Antropos" panose="00000700000000000000" pitchFamily="2" charset="0"/>
              </a:rPr>
              <a:t>Keerzijde bij een tussenjaar</a:t>
            </a:r>
          </a:p>
        </p:txBody>
      </p:sp>
      <p:pic>
        <p:nvPicPr>
          <p:cNvPr id="6" name="Afbeelding 5" descr="TussenjaarKenniscentrum.jpg">
            <a:extLst>
              <a:ext uri="{FF2B5EF4-FFF2-40B4-BE49-F238E27FC236}">
                <a16:creationId xmlns:a16="http://schemas.microsoft.com/office/drawing/2014/main" id="{FE2465D9-4A46-467B-B2B5-330C075A761E}"/>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9836727" y="6492875"/>
            <a:ext cx="2246745" cy="328858"/>
          </a:xfrm>
          <a:prstGeom prst="rect">
            <a:avLst/>
          </a:prstGeom>
        </p:spPr>
      </p:pic>
      <p:sp>
        <p:nvSpPr>
          <p:cNvPr id="7" name="Tijdelijke aanduiding voor inhoud 2">
            <a:extLst>
              <a:ext uri="{FF2B5EF4-FFF2-40B4-BE49-F238E27FC236}">
                <a16:creationId xmlns:a16="http://schemas.microsoft.com/office/drawing/2014/main" id="{08560714-0220-4B8A-8036-D419DD2DE8EC}"/>
              </a:ext>
            </a:extLst>
          </p:cNvPr>
          <p:cNvSpPr txBox="1">
            <a:spLocks/>
          </p:cNvSpPr>
          <p:nvPr/>
        </p:nvSpPr>
        <p:spPr>
          <a:xfrm>
            <a:off x="1552410" y="2560257"/>
            <a:ext cx="9774382" cy="3232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bg1"/>
                </a:solidFill>
              </a:rPr>
              <a:t>Verveling en/of te veel feesten</a:t>
            </a:r>
          </a:p>
          <a:p>
            <a:pPr marL="0" indent="0">
              <a:buNone/>
            </a:pPr>
            <a:r>
              <a:rPr lang="nl-NL" dirty="0">
                <a:solidFill>
                  <a:schemeClr val="bg1"/>
                </a:solidFill>
              </a:rPr>
              <a:t>Tussenjaar dip</a:t>
            </a:r>
          </a:p>
          <a:p>
            <a:pPr marL="0" indent="0">
              <a:buNone/>
            </a:pPr>
            <a:r>
              <a:rPr lang="nl-NL" dirty="0">
                <a:solidFill>
                  <a:schemeClr val="bg1"/>
                </a:solidFill>
              </a:rPr>
              <a:t>Niet of extra lastig weer gaan studeren</a:t>
            </a:r>
          </a:p>
          <a:p>
            <a:pPr marL="0" indent="0">
              <a:buNone/>
            </a:pPr>
            <a:r>
              <a:rPr lang="nl-NL" dirty="0">
                <a:solidFill>
                  <a:schemeClr val="bg1"/>
                </a:solidFill>
              </a:rPr>
              <a:t>Nog steeds niet weten welke studie past</a:t>
            </a:r>
          </a:p>
        </p:txBody>
      </p:sp>
    </p:spTree>
    <p:extLst>
      <p:ext uri="{BB962C8B-B14F-4D97-AF65-F5344CB8AC3E}">
        <p14:creationId xmlns:p14="http://schemas.microsoft.com/office/powerpoint/2010/main" val="422104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13477</TotalTime>
  <Words>1686</Words>
  <Application>Microsoft Office PowerPoint</Application>
  <PresentationFormat>Breedbeeld</PresentationFormat>
  <Paragraphs>232</Paragraphs>
  <Slides>19</Slides>
  <Notes>16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Antropos</vt:lpstr>
      <vt:lpstr>Arial</vt:lpstr>
      <vt:lpstr>Calibri</vt:lpstr>
      <vt:lpstr>Calibri Light</vt:lpstr>
      <vt:lpstr>Courier New</vt:lpstr>
      <vt:lpstr>Wingdings</vt:lpstr>
      <vt:lpstr>Office Theme</vt:lpstr>
      <vt:lpstr>workshop tussenjaar</vt:lpstr>
      <vt:lpstr>PowerPoint-presentatie</vt:lpstr>
      <vt:lpstr>PowerPoint-presentatie</vt:lpstr>
      <vt:lpstr>Betekenis Tussenjaar</vt:lpstr>
      <vt:lpstr>Wanneer kan ik een tussenjaar nemen?</vt:lpstr>
      <vt:lpstr>Studeren of een tussenjaar</vt:lpstr>
      <vt:lpstr>Waarom een tussenjaar</vt:lpstr>
      <vt:lpstr>Waarom een tussenjaar </vt:lpstr>
      <vt:lpstr>Keerzijde bij een tussenjaar</vt:lpstr>
      <vt:lpstr>Studeren vs tussenjaar</vt:lpstr>
      <vt:lpstr>Studeren vs tussenjaar</vt:lpstr>
      <vt:lpstr>Stel: alles kan en mag…</vt:lpstr>
      <vt:lpstr>PowerPoint-presentatie</vt:lpstr>
      <vt:lpstr>Wat doen in een tussenjaar</vt:lpstr>
      <vt:lpstr>Gesprek met oud leerlingen</vt:lpstr>
      <vt:lpstr>Tussenjaarplan maken</vt:lpstr>
      <vt:lpstr>Tussenjaarplan maken    Hoe kun je als ouder helpen</vt:lpstr>
      <vt:lpstr>Handige links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Mentorles</dc:title>
  <dc:creator>N.Kruizinga Karel de Grote College</dc:creator>
  <cp:lastModifiedBy>J.van Boxtel Karel de Grote College</cp:lastModifiedBy>
  <cp:revision>229</cp:revision>
  <cp:lastPrinted>2022-02-14T11:32:45Z</cp:lastPrinted>
  <dcterms:created xsi:type="dcterms:W3CDTF">2020-12-15T17:54:58Z</dcterms:created>
  <dcterms:modified xsi:type="dcterms:W3CDTF">2024-02-20T10:45:41Z</dcterms:modified>
</cp:coreProperties>
</file>