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68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7" r:id="rId12"/>
    <p:sldId id="279" r:id="rId1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525780"/>
            <a:ext cx="3926681" cy="4357688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915323"/>
            <a:ext cx="7738814" cy="3662490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982664"/>
            <a:ext cx="6034030" cy="618566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5313066"/>
            <a:ext cx="1747292" cy="29038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5313066"/>
            <a:ext cx="3086100" cy="28816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5313066"/>
            <a:ext cx="1747292" cy="28816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330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81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318655"/>
            <a:ext cx="1119099" cy="466700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18655"/>
            <a:ext cx="6294439" cy="466700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13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9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94907"/>
            <a:ext cx="6140303" cy="3387189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4299818"/>
            <a:ext cx="5263116" cy="79261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5313066"/>
            <a:ext cx="1120460" cy="29038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5313066"/>
            <a:ext cx="3086100" cy="2881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5313066"/>
            <a:ext cx="1115675" cy="2881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715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7852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905000"/>
            <a:ext cx="3600450" cy="30162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905000"/>
            <a:ext cx="3600450" cy="30162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5820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317500"/>
            <a:ext cx="7629525" cy="124459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833028"/>
            <a:ext cx="3600450" cy="52710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424252"/>
            <a:ext cx="3600450" cy="24969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833028"/>
            <a:ext cx="3600450" cy="52710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424252"/>
            <a:ext cx="3600450" cy="24969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0988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18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23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715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80999"/>
            <a:ext cx="2319086" cy="997226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766981"/>
            <a:ext cx="4618814" cy="41542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451113"/>
            <a:ext cx="2319086" cy="347013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5313066"/>
            <a:ext cx="925016" cy="290385"/>
          </a:xfrm>
        </p:spPr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5313066"/>
            <a:ext cx="2611634" cy="288163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5313066"/>
            <a:ext cx="924342" cy="288163"/>
          </a:xfrm>
        </p:spPr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43326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714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715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81000"/>
            <a:ext cx="2319088" cy="99722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451113"/>
            <a:ext cx="2319088" cy="347013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5313066"/>
            <a:ext cx="924342" cy="290385"/>
          </a:xfrm>
        </p:spPr>
        <p:txBody>
          <a:bodyPr/>
          <a:lstStyle/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5313066"/>
            <a:ext cx="2611634" cy="288163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5313066"/>
            <a:ext cx="925830" cy="288163"/>
          </a:xfrm>
        </p:spPr>
        <p:txBody>
          <a:bodyPr/>
          <a:lstStyle/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05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18654"/>
            <a:ext cx="7633742" cy="1243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905001"/>
            <a:ext cx="7633742" cy="2994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5313066"/>
            <a:ext cx="1747292" cy="290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294884-826E-4C9F-8865-78AA016C947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313066"/>
            <a:ext cx="3086100" cy="288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5313066"/>
            <a:ext cx="2114549" cy="288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959665-74C0-4F7F-8519-A39EF0692A0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715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4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jneindexamen.nl/" TargetMode="External"/><Relationship Id="rId2" Type="http://schemas.openxmlformats.org/officeDocument/2006/relationships/hyperlink" Target="http://www.examenblad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jneindexamen.nl/" TargetMode="External"/><Relationship Id="rId2" Type="http://schemas.openxmlformats.org/officeDocument/2006/relationships/hyperlink" Target="http://www.examenblad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Examenjaar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Voorlichtingsbijeenkomst</a:t>
            </a:r>
          </a:p>
          <a:p>
            <a:r>
              <a:rPr lang="nl-NL" dirty="0"/>
              <a:t>19 oktober 2022</a:t>
            </a:r>
          </a:p>
        </p:txBody>
      </p:sp>
    </p:spTree>
    <p:extLst>
      <p:ext uri="{BB962C8B-B14F-4D97-AF65-F5344CB8AC3E}">
        <p14:creationId xmlns:p14="http://schemas.microsoft.com/office/powerpoint/2010/main" val="26768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265" y="284636"/>
            <a:ext cx="7406640" cy="1130300"/>
          </a:xfrm>
        </p:spPr>
        <p:txBody>
          <a:bodyPr/>
          <a:lstStyle/>
          <a:p>
            <a:r>
              <a:rPr lang="nl-NL" dirty="0"/>
              <a:t>Uitslagbepaling havo/vwo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5265" y="1344551"/>
            <a:ext cx="7404653" cy="4208756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SE-cijfer (1 decimaal)</a:t>
            </a:r>
          </a:p>
          <a:p>
            <a:r>
              <a:rPr lang="nl-NL" sz="2000" dirty="0"/>
              <a:t>CE-cijfer (1 decimaal)</a:t>
            </a:r>
          </a:p>
          <a:p>
            <a:r>
              <a:rPr lang="nl-NL" sz="2000" dirty="0"/>
              <a:t>Eindcijfer = gemiddelde SE en CE (afgerond op heel cijfer)</a:t>
            </a:r>
          </a:p>
          <a:p>
            <a:r>
              <a:rPr lang="nl-NL" sz="2000" dirty="0"/>
              <a:t>Havo/vwo SE-cijfer kunst (beeldend/drama/dans/muziek): </a:t>
            </a:r>
          </a:p>
          <a:p>
            <a:pPr lvl="1"/>
            <a:r>
              <a:rPr lang="nl-NL" sz="1850" dirty="0"/>
              <a:t>KUA (60%) </a:t>
            </a:r>
          </a:p>
          <a:p>
            <a:pPr lvl="1"/>
            <a:r>
              <a:rPr lang="nl-NL" sz="1850" dirty="0"/>
              <a:t>specialisatie (40%)</a:t>
            </a:r>
          </a:p>
          <a:p>
            <a:r>
              <a:rPr lang="nl-NL" sz="2000" dirty="0"/>
              <a:t>Vakken zonder CE:</a:t>
            </a:r>
          </a:p>
          <a:p>
            <a:pPr lvl="1"/>
            <a:r>
              <a:rPr lang="nl-NL" sz="1850" dirty="0"/>
              <a:t>LO, beoordeeld met een woordbeoordeling</a:t>
            </a:r>
          </a:p>
          <a:p>
            <a:pPr lvl="1"/>
            <a:r>
              <a:rPr lang="nl-NL" sz="1850" dirty="0"/>
              <a:t>Combinatiecijfer, waarin enkele kleine vakken voor uitslagbepaling meetellen als één vak</a:t>
            </a:r>
          </a:p>
          <a:p>
            <a:pPr lvl="2"/>
            <a:r>
              <a:rPr lang="nl-NL" sz="1650" dirty="0"/>
              <a:t>Havo: maatschappijleer, profielwerkstuk, literatuur, ckv</a:t>
            </a:r>
          </a:p>
          <a:p>
            <a:pPr lvl="2"/>
            <a:r>
              <a:rPr lang="nl-NL" sz="1650" dirty="0"/>
              <a:t>Vwo: maatschappijleer, profielwerkstuk, literatuur, ckv, </a:t>
            </a:r>
            <a:r>
              <a:rPr lang="nl-NL" sz="1650" dirty="0" err="1"/>
              <a:t>anw</a:t>
            </a:r>
            <a:endParaRPr lang="nl-NL" sz="165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16284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265" y="270675"/>
            <a:ext cx="7406640" cy="1130300"/>
          </a:xfrm>
        </p:spPr>
        <p:txBody>
          <a:bodyPr/>
          <a:lstStyle/>
          <a:p>
            <a:r>
              <a:rPr lang="nl-NL" dirty="0"/>
              <a:t>Uitslagbepaling havo/vwo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4431" y="939703"/>
            <a:ext cx="7846998" cy="4567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Je bent geslaagd voor </a:t>
            </a:r>
            <a:r>
              <a:rPr lang="nl-NL" sz="2400" b="1" dirty="0"/>
              <a:t>havo/vwo</a:t>
            </a:r>
            <a:r>
              <a:rPr lang="nl-NL" sz="2400" dirty="0"/>
              <a:t> als:</a:t>
            </a:r>
          </a:p>
          <a:p>
            <a:pPr lvl="1"/>
            <a:r>
              <a:rPr lang="nl-NL" sz="1600" dirty="0"/>
              <a:t>Het gemiddelde van je CE-cijfers (7 of 8 vakken) minimaal 5,5 is</a:t>
            </a:r>
          </a:p>
          <a:p>
            <a:pPr lvl="1"/>
            <a:r>
              <a:rPr lang="nl-NL" sz="1600" dirty="0"/>
              <a:t>Je maximaal één 5 hebt voor de vakken Nederlands, Engels en wiskunde (kernvakkenregeling)</a:t>
            </a:r>
          </a:p>
          <a:p>
            <a:pPr lvl="1"/>
            <a:r>
              <a:rPr lang="nl-NL" sz="1600" dirty="0"/>
              <a:t>LO is beoordeeld als voldoende of goed</a:t>
            </a:r>
          </a:p>
          <a:p>
            <a:pPr lvl="1"/>
            <a:r>
              <a:rPr lang="nl-NL" sz="1600" dirty="0"/>
              <a:t>Voldaan is aan de volgende voorwaarden</a:t>
            </a:r>
          </a:p>
          <a:p>
            <a:pPr lvl="2"/>
            <a:r>
              <a:rPr lang="nl-NL" sz="1600" dirty="0"/>
              <a:t>al je eindcijfers zijn 6 of hoger, of</a:t>
            </a:r>
          </a:p>
          <a:p>
            <a:pPr lvl="2"/>
            <a:r>
              <a:rPr lang="nl-NL" sz="1600" dirty="0"/>
              <a:t>je hebt een 5 en al je andere eindcijfers zijn 6 of hoger, of</a:t>
            </a:r>
          </a:p>
          <a:p>
            <a:pPr lvl="2"/>
            <a:r>
              <a:rPr lang="nl-NL" sz="1600" dirty="0"/>
              <a:t>je hebt een 4 en al je andere eindcijfers zijn 6 of hoger én het gemiddelde van al je cijfers is ten minste 6,0, of</a:t>
            </a:r>
          </a:p>
          <a:p>
            <a:pPr lvl="2"/>
            <a:r>
              <a:rPr lang="nl-NL" sz="1600" dirty="0"/>
              <a:t>je hebt twee 5-en of een 5 en een 4 en al je andere eindcijfers zijn 6 of hoger én het gemiddelde van al je cijfers is ten minste 6,0</a:t>
            </a:r>
          </a:p>
        </p:txBody>
      </p:sp>
    </p:spTree>
    <p:extLst>
      <p:ext uri="{BB962C8B-B14F-4D97-AF65-F5344CB8AC3E}">
        <p14:creationId xmlns:p14="http://schemas.microsoft.com/office/powerpoint/2010/main" val="271554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D67B0-6C2B-4387-B3E2-F80C975B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267890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Belangrijke data</a:t>
            </a:r>
          </a:p>
          <a:p>
            <a:r>
              <a:rPr lang="nl-NL" sz="2000" dirty="0"/>
              <a:t>Waar kun je informatie vinden?</a:t>
            </a:r>
          </a:p>
          <a:p>
            <a:r>
              <a:rPr lang="nl-NL" sz="2000" dirty="0"/>
              <a:t>Het centraal examen: eerste en tweede tijdvak</a:t>
            </a:r>
          </a:p>
          <a:p>
            <a:r>
              <a:rPr lang="nl-NL" sz="2000" dirty="0"/>
              <a:t>Gang van zaken na het examen</a:t>
            </a:r>
          </a:p>
          <a:p>
            <a:r>
              <a:rPr lang="nl-NL" sz="2000" dirty="0"/>
              <a:t>Uitslagbepaling</a:t>
            </a:r>
          </a:p>
        </p:txBody>
      </p:sp>
    </p:spTree>
    <p:extLst>
      <p:ext uri="{BB962C8B-B14F-4D97-AF65-F5344CB8AC3E}">
        <p14:creationId xmlns:p14="http://schemas.microsoft.com/office/powerpoint/2010/main" val="296793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264" y="235774"/>
            <a:ext cx="7406640" cy="1130300"/>
          </a:xfrm>
        </p:spPr>
        <p:txBody>
          <a:bodyPr/>
          <a:lstStyle/>
          <a:p>
            <a:r>
              <a:rPr lang="nl-NL" dirty="0"/>
              <a:t>Belangrijke data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7251" y="872520"/>
            <a:ext cx="7693436" cy="4285813"/>
          </a:xfrm>
        </p:spPr>
        <p:txBody>
          <a:bodyPr>
            <a:normAutofit fontScale="92500" lnSpcReduction="10000"/>
          </a:bodyPr>
          <a:lstStyle/>
          <a:p>
            <a:r>
              <a:rPr lang="nl-NL" sz="1600" dirty="0"/>
              <a:t>Eindwerkstuk mavo</a:t>
            </a:r>
          </a:p>
          <a:p>
            <a:pPr lvl="1"/>
            <a:r>
              <a:rPr lang="nl-NL" sz="1450" dirty="0"/>
              <a:t>Stage: 31 okt t/m 4 nov</a:t>
            </a:r>
          </a:p>
          <a:p>
            <a:pPr lvl="1"/>
            <a:r>
              <a:rPr lang="nl-NL" sz="1450" dirty="0"/>
              <a:t>Presentaties: 8 en 9 dec</a:t>
            </a:r>
          </a:p>
          <a:p>
            <a:r>
              <a:rPr lang="nl-NL" sz="1600" dirty="0"/>
              <a:t>Eindwerkstuk havo/vwo</a:t>
            </a:r>
          </a:p>
          <a:p>
            <a:pPr lvl="1"/>
            <a:r>
              <a:rPr lang="nl-NL" sz="1450" dirty="0"/>
              <a:t>Evaluatie in de klas: november</a:t>
            </a:r>
          </a:p>
          <a:p>
            <a:pPr lvl="1"/>
            <a:r>
              <a:rPr lang="nl-NL" sz="1450" dirty="0"/>
              <a:t>Kladversie: 13 januari</a:t>
            </a:r>
          </a:p>
          <a:p>
            <a:pPr lvl="1"/>
            <a:r>
              <a:rPr lang="nl-NL" sz="1450" dirty="0"/>
              <a:t>Netversie: 17 februari</a:t>
            </a:r>
          </a:p>
          <a:p>
            <a:pPr lvl="1"/>
            <a:r>
              <a:rPr lang="nl-NL" sz="1400" dirty="0"/>
              <a:t>Presentaties: 24 t/m 31 maart</a:t>
            </a:r>
            <a:endParaRPr lang="nl-NL" sz="1450" dirty="0"/>
          </a:p>
          <a:p>
            <a:r>
              <a:rPr lang="nl-NL" sz="1600" dirty="0"/>
              <a:t>Deadline SE-cijfers: 12 april</a:t>
            </a:r>
          </a:p>
          <a:p>
            <a:r>
              <a:rPr lang="nl-NL" sz="1600" dirty="0"/>
              <a:t>Uitreiking SE-cijfers: 14 april</a:t>
            </a:r>
          </a:p>
          <a:p>
            <a:r>
              <a:rPr lang="nl-NL" sz="1600" dirty="0"/>
              <a:t>Centraal examen, eerste tijdvak: 11 mei t/m 26 mei</a:t>
            </a:r>
          </a:p>
          <a:p>
            <a:pPr lvl="1"/>
            <a:r>
              <a:rPr lang="nl-NL" sz="1400" dirty="0"/>
              <a:t>Uitslag 1</a:t>
            </a:r>
            <a:r>
              <a:rPr lang="nl-NL" sz="1400" baseline="30000" dirty="0"/>
              <a:t>e</a:t>
            </a:r>
            <a:r>
              <a:rPr lang="nl-NL" sz="1400" dirty="0"/>
              <a:t> tijdvak 14 juni</a:t>
            </a:r>
          </a:p>
          <a:p>
            <a:r>
              <a:rPr lang="nl-NL" sz="1600" dirty="0"/>
              <a:t>Centraal examen, tweede tijdvak: 19 t/m 22 juni</a:t>
            </a:r>
          </a:p>
          <a:p>
            <a:pPr lvl="1"/>
            <a:r>
              <a:rPr lang="nl-NL" sz="1400" dirty="0"/>
              <a:t>Uitslag 2</a:t>
            </a:r>
            <a:r>
              <a:rPr lang="nl-NL" sz="1400" baseline="30000" dirty="0"/>
              <a:t>e</a:t>
            </a:r>
            <a:r>
              <a:rPr lang="nl-NL" sz="1400" dirty="0"/>
              <a:t> tijdvak: 30 juni</a:t>
            </a:r>
          </a:p>
          <a:p>
            <a:r>
              <a:rPr lang="nl-NL" sz="1600" dirty="0"/>
              <a:t>Uitreiking eindgetuigschriften, cijferlijsten en diploma’s: 11 juli t/m 13 juli</a:t>
            </a:r>
          </a:p>
        </p:txBody>
      </p:sp>
    </p:spTree>
    <p:extLst>
      <p:ext uri="{BB962C8B-B14F-4D97-AF65-F5344CB8AC3E}">
        <p14:creationId xmlns:p14="http://schemas.microsoft.com/office/powerpoint/2010/main" val="117252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16FAF-049B-4FAD-9022-54DA4F69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512974"/>
            <a:ext cx="7406640" cy="1130300"/>
          </a:xfrm>
        </p:spPr>
        <p:txBody>
          <a:bodyPr/>
          <a:lstStyle/>
          <a:p>
            <a:r>
              <a:rPr lang="nl-NL" dirty="0"/>
              <a:t>Waar vind ik informatie?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CEBB2-8CFE-42DC-85CC-74AD878D9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929" y="1370389"/>
            <a:ext cx="5725034" cy="3365500"/>
          </a:xfrm>
        </p:spPr>
        <p:txBody>
          <a:bodyPr>
            <a:normAutofit/>
          </a:bodyPr>
          <a:lstStyle/>
          <a:p>
            <a:pPr lvl="1"/>
            <a:endParaRPr lang="nl-N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600" dirty="0"/>
              <a:t>Jaarplanning op website KGC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600" dirty="0"/>
              <a:t>Het examenreglement is te vinden op de website onder ‘Onderwijs’ </a:t>
            </a:r>
            <a:r>
              <a:rPr lang="nl-NL" sz="1600" dirty="0">
                <a:sym typeface="Wingdings" panose="05000000000000000000" pitchFamily="2" charset="2"/>
              </a:rPr>
              <a:t> ‘Examens’</a:t>
            </a:r>
          </a:p>
          <a:p>
            <a:pPr lvl="2"/>
            <a:r>
              <a:rPr lang="nl-NL" sz="1450" dirty="0">
                <a:sym typeface="Wingdings" panose="05000000000000000000" pitchFamily="2" charset="2"/>
              </a:rPr>
              <a:t>Alle regels rondom de (centrale) examens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600" dirty="0">
                <a:sym typeface="Wingdings" panose="05000000000000000000" pitchFamily="2" charset="2"/>
              </a:rPr>
              <a:t>Nieuwsbrieven van de examencommissie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600" dirty="0">
                <a:sym typeface="Wingdings" panose="05000000000000000000" pitchFamily="2" charset="2"/>
              </a:rPr>
              <a:t>Alle officiële regels ook te vinden op websites van de overheid </a:t>
            </a:r>
            <a:r>
              <a:rPr lang="nl-NL" sz="1600" dirty="0">
                <a:sym typeface="Wingdings" panose="05000000000000000000" pitchFamily="2" charset="2"/>
                <a:hlinkClick r:id="rId2"/>
              </a:rPr>
              <a:t>www.examenblad.nl </a:t>
            </a:r>
            <a:r>
              <a:rPr lang="nl-NL" sz="1600" dirty="0">
                <a:sym typeface="Wingdings" panose="05000000000000000000" pitchFamily="2" charset="2"/>
              </a:rPr>
              <a:t>en </a:t>
            </a:r>
            <a:r>
              <a:rPr lang="nl-NL" sz="1600" dirty="0">
                <a:hlinkClick r:id="rId3"/>
              </a:rPr>
              <a:t>www.mijneindexamen.nl</a:t>
            </a:r>
            <a:endParaRPr lang="nl-N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600" dirty="0"/>
              <a:t>Bij uitreiking SE-cijfers: examenboekje </a:t>
            </a:r>
            <a:endParaRPr lang="nl-NL" sz="1600" dirty="0">
              <a:sym typeface="Wingdings" panose="05000000000000000000" pitchFamily="2" charset="2"/>
            </a:endParaRPr>
          </a:p>
          <a:p>
            <a:pPr lvl="1"/>
            <a:endParaRPr lang="nl-NL" sz="16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CB7B7FA-254E-4049-ACA9-E3A2BDC8E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275" y="1538715"/>
            <a:ext cx="2327796" cy="330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7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Centraal examen (CE)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8758" y="1192148"/>
            <a:ext cx="7960937" cy="4204197"/>
          </a:xfrm>
        </p:spPr>
        <p:txBody>
          <a:bodyPr>
            <a:normAutofit/>
          </a:bodyPr>
          <a:lstStyle/>
          <a:p>
            <a:r>
              <a:rPr lang="nl-NL" sz="1800" dirty="0"/>
              <a:t>Schriftelijke toets, telt voor 50% mee voor je eindcijfer</a:t>
            </a:r>
          </a:p>
          <a:p>
            <a:pPr lvl="1"/>
            <a:r>
              <a:rPr lang="nl-NL" sz="1800" dirty="0"/>
              <a:t>Sommige vakken hebben geen CE. Daarvoor geldt: SE-cijfer = eindcijfer</a:t>
            </a:r>
          </a:p>
          <a:p>
            <a:r>
              <a:rPr lang="nl-NL" sz="1800" dirty="0"/>
              <a:t>Eerste en tweede tijdvak (TV1 en TV2)</a:t>
            </a:r>
          </a:p>
          <a:p>
            <a:pPr lvl="1"/>
            <a:r>
              <a:rPr lang="nl-NL" sz="1800" dirty="0"/>
              <a:t>Eerste tijdvak: reguliere afnames</a:t>
            </a:r>
          </a:p>
          <a:p>
            <a:pPr lvl="1"/>
            <a:r>
              <a:rPr lang="nl-NL" sz="1800" dirty="0"/>
              <a:t>Tweede tijdvak: inhalen en herkansen TV1</a:t>
            </a:r>
          </a:p>
          <a:p>
            <a:pPr lvl="2"/>
            <a:r>
              <a:rPr lang="nl-NL" sz="1500" dirty="0"/>
              <a:t>Elke leerling mag één CE herkansen, hoogste cijfer telt</a:t>
            </a:r>
          </a:p>
          <a:p>
            <a:r>
              <a:rPr lang="nl-NL" sz="1800" dirty="0"/>
              <a:t>Examenzalen en rooster</a:t>
            </a:r>
          </a:p>
          <a:p>
            <a:r>
              <a:rPr lang="nl-NL" sz="1800" dirty="0"/>
              <a:t>Regels tijdens de zittingen </a:t>
            </a:r>
          </a:p>
          <a:p>
            <a:r>
              <a:rPr lang="nl-NL" sz="1800" dirty="0"/>
              <a:t>Toegestane hulpmiddelen</a:t>
            </a:r>
          </a:p>
          <a:p>
            <a:r>
              <a:rPr lang="nl-NL" sz="1800" dirty="0"/>
              <a:t>Zie ook: </a:t>
            </a:r>
            <a:r>
              <a:rPr lang="nl-NL" sz="1800" dirty="0">
                <a:hlinkClick r:id="rId2"/>
              </a:rPr>
              <a:t>www.examenblad.nl</a:t>
            </a:r>
            <a:r>
              <a:rPr lang="nl-NL" sz="1800" dirty="0"/>
              <a:t> en </a:t>
            </a:r>
            <a:r>
              <a:rPr lang="nl-NL" sz="1800" dirty="0">
                <a:hlinkClick r:id="rId3"/>
              </a:rPr>
              <a:t>www. mijneindexamen.nl</a:t>
            </a:r>
            <a:endParaRPr lang="nl-NL" sz="1800" dirty="0"/>
          </a:p>
          <a:p>
            <a:endParaRPr lang="nl-NL" sz="1800" dirty="0"/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200C97D2-E616-4211-971B-D645F0EFD137}"/>
              </a:ext>
            </a:extLst>
          </p:cNvPr>
          <p:cNvSpPr/>
          <p:nvPr/>
        </p:nvSpPr>
        <p:spPr>
          <a:xfrm>
            <a:off x="3717074" y="3828585"/>
            <a:ext cx="89210" cy="535259"/>
          </a:xfrm>
          <a:prstGeom prst="righ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A82FC09-13C6-4BA0-AF2C-FD688A7B443D}"/>
              </a:ext>
            </a:extLst>
          </p:cNvPr>
          <p:cNvSpPr txBox="1">
            <a:spLocks/>
          </p:cNvSpPr>
          <p:nvPr/>
        </p:nvSpPr>
        <p:spPr>
          <a:xfrm>
            <a:off x="3879603" y="3877324"/>
            <a:ext cx="3710661" cy="551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3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0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0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05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10000"/>
              </a:lnSpc>
              <a:spcBef>
                <a:spcPts val="525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05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 examenboekje, uitgereikt in april</a:t>
            </a:r>
          </a:p>
          <a:p>
            <a:pPr marL="171450" marR="0" lvl="0" indent="-171450" algn="l" defTabSz="685800" rtl="0" eaLnBrk="1" fontAlgn="auto" latinLnBrk="0" hangingPunct="1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74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faciliteiten bij 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8758" y="1192148"/>
            <a:ext cx="7960937" cy="4204197"/>
          </a:xfrm>
        </p:spPr>
        <p:txBody>
          <a:bodyPr>
            <a:normAutofit/>
          </a:bodyPr>
          <a:lstStyle/>
          <a:p>
            <a:r>
              <a:rPr lang="nl-NL" sz="1800" dirty="0"/>
              <a:t>Voor leerlingen die hier bij SE ook recht op hebben </a:t>
            </a:r>
          </a:p>
          <a:p>
            <a:r>
              <a:rPr lang="nl-NL" sz="1800" dirty="0"/>
              <a:t>Extra tijd (30 minuten)</a:t>
            </a:r>
          </a:p>
          <a:p>
            <a:r>
              <a:rPr lang="nl-NL" sz="1800" dirty="0"/>
              <a:t>Computer als schrijfgerei</a:t>
            </a:r>
          </a:p>
          <a:p>
            <a:r>
              <a:rPr lang="nl-NL" sz="1800" dirty="0"/>
              <a:t>Verklanking (Daisy CD)</a:t>
            </a:r>
          </a:p>
          <a:p>
            <a:pPr lvl="1"/>
            <a:r>
              <a:rPr lang="nl-NL" sz="1650" dirty="0"/>
              <a:t>In tijdvak 1 bij alle vakken, in tijdvak 2 alleen bij NE en </a:t>
            </a:r>
            <a:r>
              <a:rPr lang="nl-NL" sz="1650" dirty="0" err="1"/>
              <a:t>EN</a:t>
            </a:r>
            <a:endParaRPr lang="nl-NL" sz="1650" dirty="0"/>
          </a:p>
          <a:p>
            <a:r>
              <a:rPr lang="nl-NL" sz="1800" dirty="0"/>
              <a:t>School registreert bij inspectie op 1 december</a:t>
            </a:r>
          </a:p>
          <a:p>
            <a:endParaRPr lang="nl-NL" sz="15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42617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na de examens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8758" y="1192148"/>
            <a:ext cx="7960937" cy="4204197"/>
          </a:xfrm>
        </p:spPr>
        <p:txBody>
          <a:bodyPr>
            <a:normAutofit/>
          </a:bodyPr>
          <a:lstStyle/>
          <a:p>
            <a:r>
              <a:rPr lang="nl-NL" sz="1800" dirty="0"/>
              <a:t>Eerste en tweede correctie door eigen docent en docent van andere school</a:t>
            </a:r>
          </a:p>
          <a:p>
            <a:r>
              <a:rPr lang="nl-NL" sz="1800" dirty="0"/>
              <a:t>Vaststellen score</a:t>
            </a:r>
          </a:p>
          <a:p>
            <a:r>
              <a:rPr lang="nl-NL" sz="1800" dirty="0"/>
              <a:t>Uitslagdatum 1</a:t>
            </a:r>
            <a:r>
              <a:rPr lang="nl-NL" sz="1800" baseline="30000" dirty="0"/>
              <a:t>e</a:t>
            </a:r>
            <a:r>
              <a:rPr lang="nl-NL" sz="1800" dirty="0"/>
              <a:t> tijdvak 14 juni</a:t>
            </a:r>
          </a:p>
          <a:p>
            <a:pPr lvl="2"/>
            <a:r>
              <a:rPr lang="nl-NL" sz="1600" dirty="0"/>
              <a:t>Normering wordt bekend gemaakt, school gaat uitslagen berekenen</a:t>
            </a:r>
          </a:p>
          <a:p>
            <a:pPr lvl="2"/>
            <a:r>
              <a:rPr lang="nl-NL" sz="1600" dirty="0"/>
              <a:t>Iedereen wordt gebeld met uitslag</a:t>
            </a:r>
          </a:p>
          <a:p>
            <a:pPr lvl="2"/>
            <a:r>
              <a:rPr lang="nl-NL" sz="1600" dirty="0"/>
              <a:t>Leerlingen komen naar school voor de cijferlijsten en het opgeven van herkansing </a:t>
            </a:r>
          </a:p>
          <a:p>
            <a:r>
              <a:rPr lang="nl-NL" sz="1800" dirty="0"/>
              <a:t>Uitslagdatum 2</a:t>
            </a:r>
            <a:r>
              <a:rPr lang="nl-NL" sz="1800" baseline="30000" dirty="0"/>
              <a:t>e</a:t>
            </a:r>
            <a:r>
              <a:rPr lang="nl-NL" sz="1800" dirty="0"/>
              <a:t> tijdvak 30 juli</a:t>
            </a:r>
          </a:p>
          <a:p>
            <a:pPr lvl="2"/>
            <a:r>
              <a:rPr lang="nl-NL" sz="1600" dirty="0"/>
              <a:t>Iedereen die het betreft wordt gebeld</a:t>
            </a:r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29149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265" y="284636"/>
            <a:ext cx="7406640" cy="1130300"/>
          </a:xfrm>
        </p:spPr>
        <p:txBody>
          <a:bodyPr/>
          <a:lstStyle/>
          <a:p>
            <a:r>
              <a:rPr lang="nl-NL" dirty="0"/>
              <a:t>Uitslagbepaling mavo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5265" y="1344551"/>
            <a:ext cx="7404653" cy="4208756"/>
          </a:xfrm>
        </p:spPr>
        <p:txBody>
          <a:bodyPr>
            <a:normAutofit/>
          </a:bodyPr>
          <a:lstStyle/>
          <a:p>
            <a:r>
              <a:rPr lang="nl-NL" sz="2000" dirty="0"/>
              <a:t>SE-cijfer (1 decimaal)</a:t>
            </a:r>
          </a:p>
          <a:p>
            <a:r>
              <a:rPr lang="nl-NL" sz="2000" dirty="0"/>
              <a:t>CE-cijfer (1 decimaal)</a:t>
            </a:r>
          </a:p>
          <a:p>
            <a:r>
              <a:rPr lang="nl-NL" sz="2000" dirty="0"/>
              <a:t>Eindcijfer = gemiddelde SE en CE (afgerond op heel cijfer)</a:t>
            </a:r>
          </a:p>
          <a:p>
            <a:r>
              <a:rPr lang="nl-NL" sz="2000" dirty="0"/>
              <a:t>Mavo CE kunst (tekenen/handvaardigheid)</a:t>
            </a:r>
          </a:p>
          <a:p>
            <a:pPr lvl="1"/>
            <a:r>
              <a:rPr lang="nl-NL" sz="1850" dirty="0"/>
              <a:t>CPE (50%)</a:t>
            </a:r>
          </a:p>
          <a:p>
            <a:pPr lvl="1"/>
            <a:r>
              <a:rPr lang="nl-NL" sz="1850" dirty="0"/>
              <a:t>CSE (50%)</a:t>
            </a:r>
          </a:p>
          <a:p>
            <a:r>
              <a:rPr lang="nl-NL" sz="2000" dirty="0"/>
              <a:t>Vakken zonder CE:</a:t>
            </a:r>
          </a:p>
          <a:p>
            <a:pPr lvl="1"/>
            <a:r>
              <a:rPr lang="nl-NL" sz="1700" dirty="0"/>
              <a:t>Maatschappijleer (eindcijfer = SE-cijfer)</a:t>
            </a:r>
          </a:p>
          <a:p>
            <a:pPr lvl="1"/>
            <a:r>
              <a:rPr lang="nl-NL" sz="1700" dirty="0"/>
              <a:t>LO, ckv, eindwerkstuk (beoordeeld met woordbeoordeling)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92308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265" y="270675"/>
            <a:ext cx="7406640" cy="1130300"/>
          </a:xfrm>
        </p:spPr>
        <p:txBody>
          <a:bodyPr/>
          <a:lstStyle/>
          <a:p>
            <a:r>
              <a:rPr lang="nl-NL" dirty="0"/>
              <a:t>Uitslagbepaling mavo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4431" y="939703"/>
            <a:ext cx="7846998" cy="4567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Je bent geslaagd voor </a:t>
            </a:r>
            <a:r>
              <a:rPr lang="nl-NL" sz="2400" b="1" dirty="0"/>
              <a:t>mavo</a:t>
            </a:r>
            <a:r>
              <a:rPr lang="nl-NL" sz="2400" dirty="0"/>
              <a:t> als:</a:t>
            </a:r>
          </a:p>
          <a:p>
            <a:pPr lvl="1"/>
            <a:r>
              <a:rPr lang="nl-NL" sz="1600" dirty="0"/>
              <a:t>Het gemiddelde van je CE-cijfers (6 vakken) minimaal 5,5 is</a:t>
            </a:r>
          </a:p>
          <a:p>
            <a:pPr lvl="1"/>
            <a:r>
              <a:rPr lang="nl-NL" sz="1600" dirty="0"/>
              <a:t>Je eindcijfer voor Nederlands is 5 of hoger</a:t>
            </a:r>
          </a:p>
          <a:p>
            <a:pPr lvl="1"/>
            <a:r>
              <a:rPr lang="nl-NL" sz="1600" dirty="0"/>
              <a:t>LO, ckv en het eindwerkstuk zijn beoordeeld als voldoende of goed</a:t>
            </a:r>
          </a:p>
          <a:p>
            <a:pPr lvl="1"/>
            <a:r>
              <a:rPr lang="nl-NL" sz="1600" dirty="0"/>
              <a:t>Voldaan is aan de volgende voorwaarden</a:t>
            </a:r>
          </a:p>
          <a:p>
            <a:pPr lvl="2"/>
            <a:r>
              <a:rPr lang="nl-NL" sz="1600" dirty="0"/>
              <a:t>al je eindcijfers zijn 6 of hoger, of</a:t>
            </a:r>
          </a:p>
          <a:p>
            <a:pPr lvl="2"/>
            <a:r>
              <a:rPr lang="nl-NL" sz="1600" dirty="0"/>
              <a:t>je hebt een 5 en al je andere eindcijfers zijn 6 of hoger, of</a:t>
            </a:r>
          </a:p>
          <a:p>
            <a:pPr lvl="2"/>
            <a:r>
              <a:rPr lang="nl-NL" sz="1600" dirty="0"/>
              <a:t>je hebt een 4 en al je andere eindcijfers zijn 6 of hoger, waarvan er minstens één 7 of hoger is, of</a:t>
            </a:r>
          </a:p>
          <a:p>
            <a:pPr lvl="2"/>
            <a:r>
              <a:rPr lang="nl-NL" sz="1600" dirty="0"/>
              <a:t>je hebt twee 5-en en al je andere eindcijfers zijn 6 of hoger, waarvan er minstens één 7 of hoger is</a:t>
            </a:r>
          </a:p>
        </p:txBody>
      </p:sp>
    </p:spTree>
    <p:extLst>
      <p:ext uri="{BB962C8B-B14F-4D97-AF65-F5344CB8AC3E}">
        <p14:creationId xmlns:p14="http://schemas.microsoft.com/office/powerpoint/2010/main" val="3743086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486</TotalTime>
  <Words>816</Words>
  <Application>Microsoft Office PowerPoint</Application>
  <PresentationFormat>Diavoorstelling (16:10)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Impact</vt:lpstr>
      <vt:lpstr>Wingdings</vt:lpstr>
      <vt:lpstr>Badge</vt:lpstr>
      <vt:lpstr>Het Examenjaar</vt:lpstr>
      <vt:lpstr>Inhoud</vt:lpstr>
      <vt:lpstr>Belangrijke data</vt:lpstr>
      <vt:lpstr>Waar vind ik informatie?</vt:lpstr>
      <vt:lpstr>Centraal examen (CE)</vt:lpstr>
      <vt:lpstr>Extra faciliteiten bij CE</vt:lpstr>
      <vt:lpstr>Gang van zaken na de examens</vt:lpstr>
      <vt:lpstr>Uitslagbepaling mavo (1)</vt:lpstr>
      <vt:lpstr>Uitslagbepaling mavo (2)</vt:lpstr>
      <vt:lpstr>Uitslagbepaling havo/vwo (1)</vt:lpstr>
      <vt:lpstr>Uitslagbepaling havo/vwo (2)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examentraject</dc:title>
  <dc:creator>T.Bernsen Karel de Grote College</dc:creator>
  <cp:lastModifiedBy>T.Bernsen Karel de Grote College</cp:lastModifiedBy>
  <cp:revision>21</cp:revision>
  <dcterms:created xsi:type="dcterms:W3CDTF">2022-10-18T19:38:26Z</dcterms:created>
  <dcterms:modified xsi:type="dcterms:W3CDTF">2022-10-19T19:46:17Z</dcterms:modified>
</cp:coreProperties>
</file>