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80" r:id="rId11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0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203201"/>
            <a:ext cx="8793480" cy="531494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735313"/>
            <a:ext cx="7475220" cy="243840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4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224696"/>
            <a:ext cx="6575895" cy="1156804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rgbClr val="FFFFFF"/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F45E82-A2C1-4F74-A3AB-9A0C50B2EE2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66AF30-F385-4BD8-B28D-A2FD8C0499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1115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32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5E82-A2C1-4F74-A3AB-9A0C50B2EE2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AF30-F385-4BD8-B28D-A2FD8C049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498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35000"/>
            <a:ext cx="1743075" cy="45085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635000"/>
            <a:ext cx="5572125" cy="45085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5E82-A2C1-4F74-A3AB-9A0C50B2EE2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AF30-F385-4BD8-B28D-A2FD8C049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170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5E82-A2C1-4F74-A3AB-9A0C50B2EE2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AF30-F385-4BD8-B28D-A2FD8C049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557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977979"/>
            <a:ext cx="7475220" cy="243840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5400" b="0" cap="all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3462100"/>
            <a:ext cx="6576822" cy="1136505"/>
          </a:xfrm>
        </p:spPr>
        <p:txBody>
          <a:bodyPr anchor="t">
            <a:normAutofit/>
          </a:bodyPr>
          <a:lstStyle>
            <a:lvl1pPr marL="0" indent="0" algn="ctr">
              <a:buNone/>
              <a:defRPr sz="165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5E82-A2C1-4F74-A3AB-9A0C50B2EE2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AF30-F385-4BD8-B28D-A2FD8C0499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335034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20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1714499"/>
            <a:ext cx="3566160" cy="335280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1714500"/>
            <a:ext cx="3566160" cy="335280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5E82-A2C1-4F74-A3AB-9A0C50B2EE2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AF30-F385-4BD8-B28D-A2FD8C049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051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1667926"/>
            <a:ext cx="3566160" cy="6477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267903"/>
            <a:ext cx="3566160" cy="281940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665860"/>
            <a:ext cx="3566160" cy="6477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266102"/>
            <a:ext cx="3566160" cy="281940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5E82-A2C1-4F74-A3AB-9A0C50B2EE2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AF30-F385-4BD8-B28D-A2FD8C049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55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5E82-A2C1-4F74-A3AB-9A0C50B2EE2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AF30-F385-4BD8-B28D-A2FD8C049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079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5E82-A2C1-4F74-A3AB-9A0C50B2EE2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AF30-F385-4BD8-B28D-A2FD8C049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704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914400"/>
            <a:ext cx="2948940" cy="14478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19" y="914400"/>
            <a:ext cx="3909060" cy="38862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362200"/>
            <a:ext cx="2948940" cy="25146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5E82-A2C1-4F74-A3AB-9A0C50B2EE2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AF30-F385-4BD8-B28D-A2FD8C049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34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914400"/>
            <a:ext cx="2948940" cy="14478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9936" y="891539"/>
            <a:ext cx="4574286" cy="40005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362200"/>
            <a:ext cx="2948940" cy="24003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5E82-A2C1-4F74-A3AB-9A0C50B2EE2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AF30-F385-4BD8-B28D-A2FD8C049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493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203201"/>
            <a:ext cx="8793480" cy="531494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508000"/>
            <a:ext cx="7406640" cy="113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1714500"/>
            <a:ext cx="7404653" cy="336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5186524"/>
            <a:ext cx="1746806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fld id="{B4F45E82-A2C1-4F74-A3AB-9A0C50B2EE2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5186524"/>
            <a:ext cx="353833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5186524"/>
            <a:ext cx="127966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66AF30-F385-4BD8-B28D-A2FD8C049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25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50"/>
        </a:spcBef>
        <a:buClr>
          <a:schemeClr val="accent1"/>
        </a:buClr>
        <a:buSzPct val="80000"/>
        <a:buFont typeface="Corbel" pitchFamily="34" charset="0"/>
        <a:buChar char="•"/>
        <a:defRPr sz="165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7B855F-5A41-4CFF-BD83-05F894A076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Het examentraject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997CC2C-C560-42A9-8208-53DB3EE759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Schoolexamens, PTA, examenreglement</a:t>
            </a:r>
          </a:p>
          <a:p>
            <a:r>
              <a:rPr lang="nl-NL" dirty="0"/>
              <a:t>19 oktober 2022</a:t>
            </a:r>
          </a:p>
        </p:txBody>
      </p:sp>
    </p:spTree>
    <p:extLst>
      <p:ext uri="{BB962C8B-B14F-4D97-AF65-F5344CB8AC3E}">
        <p14:creationId xmlns:p14="http://schemas.microsoft.com/office/powerpoint/2010/main" val="538847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36A2DE-98E9-4A16-AB57-9148AFF1E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373742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D7F2E3-C737-435B-A37E-24B752A85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eindexamen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6EB600-5CA8-4E21-B1FC-BACE42EB8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1714500"/>
            <a:ext cx="7404653" cy="3548876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Eindexamen bestaat uit:</a:t>
            </a:r>
          </a:p>
          <a:p>
            <a:pPr lvl="1"/>
            <a:r>
              <a:rPr lang="nl-NL" dirty="0"/>
              <a:t>Schoolexamen (SE)</a:t>
            </a:r>
          </a:p>
          <a:p>
            <a:pPr lvl="1"/>
            <a:r>
              <a:rPr lang="nl-NL" dirty="0"/>
              <a:t>Centraal examen (CE)</a:t>
            </a:r>
          </a:p>
          <a:p>
            <a:r>
              <a:rPr lang="nl-NL" dirty="0"/>
              <a:t>Klassen die dit jaar starten met het SE: 9A, 10C, 10D, 10E, 10F, 10G, 11A, 11B</a:t>
            </a:r>
          </a:p>
          <a:p>
            <a:r>
              <a:rPr lang="nl-NL" dirty="0"/>
              <a:t>Alle onderdelen van het SE staan beschreven in het PTA (programma van toetsing en afsluiting)</a:t>
            </a:r>
          </a:p>
          <a:p>
            <a:r>
              <a:rPr lang="nl-NL" dirty="0"/>
              <a:t>Regels rondom SE en CE staan beschreven in het examenreglement (zie examenpagina op website)</a:t>
            </a:r>
          </a:p>
          <a:p>
            <a:r>
              <a:rPr lang="nl-NL" dirty="0"/>
              <a:t>Examencommissie organiseert de schoolexamens en ziet toe op naleving van examenreglement</a:t>
            </a:r>
          </a:p>
          <a:p>
            <a:pPr lvl="1"/>
            <a:r>
              <a:rPr lang="nl-NL" dirty="0"/>
              <a:t>L.Bongers (docent wiskunde)</a:t>
            </a:r>
          </a:p>
          <a:p>
            <a:pPr lvl="1"/>
            <a:r>
              <a:rPr lang="nl-NL" dirty="0"/>
              <a:t>B. Maduro (docent geschiedenis)</a:t>
            </a:r>
          </a:p>
          <a:p>
            <a:pPr lvl="1"/>
            <a:r>
              <a:rPr lang="nl-NL" dirty="0"/>
              <a:t>T. Bernsen (docent biologie)</a:t>
            </a:r>
          </a:p>
          <a:p>
            <a:r>
              <a:rPr lang="nl-NL" dirty="0"/>
              <a:t>Communicatie van examencommissie via nieuwsbrieven (schoolmail leerlingen)</a:t>
            </a:r>
          </a:p>
        </p:txBody>
      </p:sp>
    </p:spTree>
    <p:extLst>
      <p:ext uri="{BB962C8B-B14F-4D97-AF65-F5344CB8AC3E}">
        <p14:creationId xmlns:p14="http://schemas.microsoft.com/office/powerpoint/2010/main" val="291399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D7EFB5-53D4-4132-B2EB-E768271B5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PTA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FD59BB-984F-45C4-90C5-5320D0859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 papier uitgereikt aan leerlingen</a:t>
            </a:r>
          </a:p>
          <a:p>
            <a:r>
              <a:rPr lang="nl-NL" dirty="0"/>
              <a:t>Te vinden op de examenpagina van de KGC website</a:t>
            </a:r>
          </a:p>
          <a:p>
            <a:r>
              <a:rPr lang="nl-NL" dirty="0"/>
              <a:t>Resultaten zijn zichtbaar in Magister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4EE9045-18AA-47FA-8FBC-4E8DFDD34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39" y="3370301"/>
            <a:ext cx="7864522" cy="1560711"/>
          </a:xfrm>
          <a:prstGeom prst="rect">
            <a:avLst/>
          </a:prstGeom>
        </p:spPr>
      </p:pic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2EC91D21-DFBE-46BB-9014-A9DC46FF196B}"/>
              </a:ext>
            </a:extLst>
          </p:cNvPr>
          <p:cNvCxnSpPr/>
          <p:nvPr/>
        </p:nvCxnSpPr>
        <p:spPr>
          <a:xfrm flipH="1">
            <a:off x="5136996" y="4177990"/>
            <a:ext cx="1226634" cy="0"/>
          </a:xfrm>
          <a:prstGeom prst="straightConnector1">
            <a:avLst/>
          </a:prstGeom>
          <a:ln w="76200">
            <a:solidFill>
              <a:srgbClr val="A9BB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99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97296961-BA07-4B3B-828C-E06AA580B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535" y="231319"/>
            <a:ext cx="5412083" cy="525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10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2CF76-2855-4063-B61B-6B078F559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examenreglement: absentie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08ED8A-6FA3-48D8-946A-FB5C8AF73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Aanwezigheid bij SE-onderdelen is verplicht, planbare afspraken bij dokter tandarts dus niet plannen tijdens SE-onderdelen</a:t>
            </a:r>
          </a:p>
          <a:p>
            <a:r>
              <a:rPr lang="nl-NL" dirty="0"/>
              <a:t>Door overmacht toch niet bij de toets </a:t>
            </a:r>
            <a:r>
              <a:rPr lang="nl-NL" dirty="0">
                <a:sym typeface="Wingdings" panose="05000000000000000000" pitchFamily="2" charset="2"/>
              </a:rPr>
              <a:t> ziekmelding via absentenmelder</a:t>
            </a:r>
            <a:endParaRPr lang="nl-NL" dirty="0"/>
          </a:p>
          <a:p>
            <a:r>
              <a:rPr lang="nl-NL" dirty="0"/>
              <a:t>Absent bij SE-onderdeel buiten </a:t>
            </a:r>
            <a:r>
              <a:rPr lang="nl-NL" dirty="0" err="1"/>
              <a:t>toetsweek</a:t>
            </a:r>
            <a:r>
              <a:rPr lang="nl-NL" dirty="0"/>
              <a:t>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nl-NL" dirty="0"/>
              <a:t> docent regelt inhaalmoment</a:t>
            </a:r>
          </a:p>
          <a:p>
            <a:r>
              <a:rPr lang="nl-NL" dirty="0"/>
              <a:t>Absent bij </a:t>
            </a:r>
            <a:r>
              <a:rPr lang="nl-NL" dirty="0" err="1"/>
              <a:t>toetsweektoets</a:t>
            </a:r>
            <a:r>
              <a:rPr lang="nl-NL" dirty="0"/>
              <a:t>:</a:t>
            </a:r>
          </a:p>
          <a:p>
            <a:pPr lvl="1"/>
            <a:r>
              <a:rPr lang="nl-NL" dirty="0"/>
              <a:t>Aanmelden voor inhaalmoment via website, deadline in </a:t>
            </a:r>
            <a:r>
              <a:rPr lang="nl-NL" dirty="0" err="1"/>
              <a:t>mailings</a:t>
            </a:r>
            <a:r>
              <a:rPr lang="nl-NL" dirty="0"/>
              <a:t> en in jaarplanning</a:t>
            </a:r>
          </a:p>
          <a:p>
            <a:pPr lvl="1"/>
            <a:r>
              <a:rPr lang="nl-NL" dirty="0"/>
              <a:t>Leerling zet hiervoor de herkansingsmogelijkheid in (uitzondering: leerlingen met aangepast rooster)</a:t>
            </a:r>
          </a:p>
          <a:p>
            <a:pPr lvl="1"/>
            <a:r>
              <a:rPr lang="nl-NL" dirty="0"/>
              <a:t>Meerdere toetsen gemist: aanvraagformulier meerdere keren invullen</a:t>
            </a:r>
          </a:p>
          <a:p>
            <a:r>
              <a:rPr lang="nl-NL" dirty="0"/>
              <a:t>Als een leerling absent is bij het inhaalmoment vervalt het recht op inhalen.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5409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6878BE-9F8A-499A-85A8-084C87555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examenreglement: te laat komen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969B84-460F-485C-ADA0-067859C87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Laatkomers tot 30 minuten na aanvang toegelaten tot de toets</a:t>
            </a:r>
          </a:p>
          <a:p>
            <a:r>
              <a:rPr lang="nl-NL" dirty="0"/>
              <a:t>Laatkomers hebben dezelfde eindtijd als de andere leerlingen</a:t>
            </a:r>
          </a:p>
          <a:p>
            <a:r>
              <a:rPr lang="nl-NL" dirty="0"/>
              <a:t>Zeker bij gebruik van openbaar vervoer: kom ruim op tijd!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4930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2CF76-2855-4063-B61B-6B078F559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examenreglement: herkansen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08ED8A-6FA3-48D8-946A-FB5C8AF73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Per </a:t>
            </a:r>
            <a:r>
              <a:rPr lang="nl-NL" dirty="0" err="1"/>
              <a:t>toetsweek</a:t>
            </a:r>
            <a:r>
              <a:rPr lang="nl-NL" dirty="0"/>
              <a:t> mag een leerling één toets naar keuze herkansen, mits alle toetsen zijn gemaakt</a:t>
            </a:r>
          </a:p>
          <a:p>
            <a:r>
              <a:rPr lang="nl-NL" dirty="0"/>
              <a:t>Periode na </a:t>
            </a:r>
            <a:r>
              <a:rPr lang="nl-NL" dirty="0" err="1"/>
              <a:t>toetsweek</a:t>
            </a:r>
            <a:r>
              <a:rPr lang="nl-NL" dirty="0"/>
              <a:t>: inzage in nagekeken toetsen</a:t>
            </a:r>
          </a:p>
          <a:p>
            <a:r>
              <a:rPr lang="nl-NL" dirty="0"/>
              <a:t>Aanmelden via formulier op de website, deadline in </a:t>
            </a:r>
            <a:r>
              <a:rPr lang="nl-NL" dirty="0" err="1"/>
              <a:t>mailings</a:t>
            </a:r>
            <a:r>
              <a:rPr lang="nl-NL" dirty="0"/>
              <a:t> en in jaarplanning</a:t>
            </a:r>
          </a:p>
          <a:p>
            <a:r>
              <a:rPr lang="nl-NL" dirty="0"/>
              <a:t>Inhaal-/herkansingstoetsen vinden plaats op inhaaldagen, examencommissie maakt hiervoor een rooster</a:t>
            </a:r>
          </a:p>
          <a:p>
            <a:r>
              <a:rPr lang="nl-NL" dirty="0"/>
              <a:t>Bij een herkansing telt het hoogste cijfer</a:t>
            </a:r>
          </a:p>
          <a:p>
            <a:r>
              <a:rPr lang="nl-NL" dirty="0"/>
              <a:t>Is een leerling absent bij het herkansingsmoment, dan vervalt het recht om te herkansen</a:t>
            </a:r>
          </a:p>
          <a:p>
            <a:r>
              <a:rPr lang="nl-NL" dirty="0"/>
              <a:t>Herkansingen zijn niet ‘op te sparen’ tot volgende </a:t>
            </a:r>
            <a:r>
              <a:rPr lang="nl-NL" dirty="0" err="1"/>
              <a:t>toetsweken</a:t>
            </a:r>
            <a:endParaRPr lang="nl-NL" dirty="0"/>
          </a:p>
          <a:p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7677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259A78-700E-4802-BAF3-08424E6CA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Leerlingen met extra faciliteiten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FB185A-D7EC-484C-8DA4-2C04BEE41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School kan extra faciliteiten toestaan voor leerlingen met een beperking / ondersteuningsbehoefte:</a:t>
            </a:r>
          </a:p>
          <a:p>
            <a:pPr lvl="1"/>
            <a:r>
              <a:rPr lang="nl-NL" dirty="0"/>
              <a:t>Extra tijd (20 minuten bij SE-toetsen, 30 minuten bij CE)</a:t>
            </a:r>
          </a:p>
          <a:p>
            <a:pPr lvl="1"/>
            <a:r>
              <a:rPr lang="nl-NL" dirty="0"/>
              <a:t>Computer als schrijfgerei</a:t>
            </a:r>
          </a:p>
          <a:p>
            <a:pPr lvl="1"/>
            <a:r>
              <a:rPr lang="nl-NL" dirty="0"/>
              <a:t>Verklanking</a:t>
            </a:r>
          </a:p>
          <a:p>
            <a:r>
              <a:rPr lang="nl-NL" dirty="0"/>
              <a:t>Mentor neemt contact op met zorgcoördinator, zorgteam regelt ondersteuning en doet evt. aanvragen voor extra faciliteiten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5340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1604DD-B64A-4446-AD1A-7D200F80F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Tot slot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B04B0C-F773-4567-BC5F-1C4229DBE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examencommissie kan, in uitzonderlijke gevallen, een uitzondering maken</a:t>
            </a:r>
          </a:p>
          <a:p>
            <a:r>
              <a:rPr lang="nl-NL" dirty="0"/>
              <a:t>Bij vragen of klachten: neem contact op met de examencommissie, zo snel mogelijk!</a:t>
            </a:r>
          </a:p>
          <a:p>
            <a:r>
              <a:rPr lang="nl-NL" dirty="0"/>
              <a:t>Leerlingen kunnen langskomen (kantoor in gang bij receptie)</a:t>
            </a:r>
          </a:p>
          <a:p>
            <a:r>
              <a:rPr lang="nl-NL" dirty="0"/>
              <a:t>examenc0mmissie@kgcnijmegen.nl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43160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487</TotalTime>
  <Words>456</Words>
  <Application>Microsoft Office PowerPoint</Application>
  <PresentationFormat>Diavoorstelling (16:10)</PresentationFormat>
  <Paragraphs>52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Corbel</vt:lpstr>
      <vt:lpstr>Wingdings</vt:lpstr>
      <vt:lpstr>Basis</vt:lpstr>
      <vt:lpstr>Het examentraject</vt:lpstr>
      <vt:lpstr>Het eindexamen</vt:lpstr>
      <vt:lpstr>PTA</vt:lpstr>
      <vt:lpstr>PowerPoint-presentatie</vt:lpstr>
      <vt:lpstr>Het examenreglement: absentie</vt:lpstr>
      <vt:lpstr>Het examenreglement: te laat komen</vt:lpstr>
      <vt:lpstr>Het examenreglement: herkansen</vt:lpstr>
      <vt:lpstr>Leerlingen met extra faciliteiten</vt:lpstr>
      <vt:lpstr>Tot slot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examentraject</dc:title>
  <dc:creator>T.Bernsen Karel de Grote College</dc:creator>
  <cp:lastModifiedBy>T.Bernsen Karel de Grote College</cp:lastModifiedBy>
  <cp:revision>21</cp:revision>
  <dcterms:created xsi:type="dcterms:W3CDTF">2022-10-18T19:38:26Z</dcterms:created>
  <dcterms:modified xsi:type="dcterms:W3CDTF">2022-10-19T19:45:13Z</dcterms:modified>
</cp:coreProperties>
</file>