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sldIdLst>
    <p:sldId id="256" r:id="rId3"/>
    <p:sldId id="265" r:id="rId4"/>
    <p:sldId id="257" r:id="rId5"/>
    <p:sldId id="258" r:id="rId6"/>
    <p:sldId id="259" r:id="rId7"/>
    <p:sldId id="260" r:id="rId8"/>
    <p:sldId id="262" r:id="rId9"/>
    <p:sldId id="261" r:id="rId10"/>
    <p:sldId id="263" r:id="rId11"/>
    <p:sldId id="264" r:id="rId12"/>
    <p:sldId id="280" r:id="rId13"/>
    <p:sldId id="266" r:id="rId14"/>
    <p:sldId id="267" r:id="rId15"/>
    <p:sldId id="271" r:id="rId16"/>
    <p:sldId id="268" r:id="rId17"/>
    <p:sldId id="272" r:id="rId18"/>
    <p:sldId id="273" r:id="rId19"/>
    <p:sldId id="274" r:id="rId20"/>
    <p:sldId id="281" r:id="rId21"/>
    <p:sldId id="275" r:id="rId22"/>
    <p:sldId id="276" r:id="rId23"/>
    <p:sldId id="278" r:id="rId24"/>
    <p:sldId id="277" r:id="rId25"/>
    <p:sldId id="279" r:id="rId26"/>
  </p:sldIdLst>
  <p:sldSz cx="9144000" cy="5715000" type="screen16x1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33" d="100"/>
          <a:sy n="133" d="100"/>
        </p:scale>
        <p:origin x="1020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173355" y="203201"/>
            <a:ext cx="8793480" cy="531494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735313"/>
            <a:ext cx="7475220" cy="243840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5400" b="1" cap="all" baseline="0">
                <a:solidFill>
                  <a:srgbClr val="FFFF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3224696"/>
            <a:ext cx="6575895" cy="1156804"/>
          </a:xfrm>
        </p:spPr>
        <p:txBody>
          <a:bodyPr>
            <a:normAutofit/>
          </a:bodyPr>
          <a:lstStyle>
            <a:lvl1pPr marL="0" indent="0" algn="ctr">
              <a:buNone/>
              <a:defRPr sz="1650">
                <a:solidFill>
                  <a:srgbClr val="FFFFFF"/>
                </a:solidFill>
              </a:defRPr>
            </a:lvl1pPr>
            <a:lvl2pPr marL="342900" indent="0" algn="ctr">
              <a:buNone/>
              <a:defRPr sz="1650"/>
            </a:lvl2pPr>
            <a:lvl3pPr marL="685800" indent="0" algn="ctr">
              <a:buNone/>
              <a:defRPr sz="165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4F45E82-A2C1-4F74-A3AB-9A0C50B2EE2D}" type="datetimeFigureOut">
              <a:rPr lang="nl-NL" smtClean="0"/>
              <a:t>30-10-2025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066AF30-F385-4BD8-B28D-A2FD8C0499E8}" type="slidenum">
              <a:rPr lang="nl-NL" smtClean="0"/>
              <a:t>‹nr.›</a:t>
            </a:fld>
            <a:endParaRPr lang="nl-NL"/>
          </a:p>
        </p:txBody>
      </p:sp>
      <p:cxnSp>
        <p:nvCxnSpPr>
          <p:cNvPr id="8" name="Straight Connector 7"/>
          <p:cNvCxnSpPr/>
          <p:nvPr/>
        </p:nvCxnSpPr>
        <p:spPr>
          <a:xfrm>
            <a:off x="1483995" y="3111500"/>
            <a:ext cx="61722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0320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45E82-A2C1-4F74-A3AB-9A0C50B2EE2D}" type="datetimeFigureOut">
              <a:rPr lang="nl-NL" smtClean="0"/>
              <a:t>30-10-2025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6AF30-F385-4BD8-B28D-A2FD8C0499E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64984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35000"/>
            <a:ext cx="1743075" cy="4508500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635000"/>
            <a:ext cx="5572125" cy="4508500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45E82-A2C1-4F74-A3AB-9A0C50B2EE2D}" type="datetimeFigureOut">
              <a:rPr lang="nl-NL" smtClean="0"/>
              <a:t>30-10-2025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6AF30-F385-4BD8-B28D-A2FD8C0499E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117041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2667763" y="525780"/>
            <a:ext cx="3926681" cy="4357688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92" y="915323"/>
            <a:ext cx="7738814" cy="3662490"/>
          </a:xfrm>
        </p:spPr>
        <p:txBody>
          <a:bodyPr anchor="ctr">
            <a:noAutofit/>
          </a:bodyPr>
          <a:lstStyle>
            <a:lvl1pPr algn="ctr">
              <a:defRPr sz="7500" spc="600" baseline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1284" y="4982664"/>
            <a:ext cx="6034030" cy="618566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500" b="1" i="0" cap="all" spc="300" baseline="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8892" y="5313066"/>
            <a:ext cx="1747292" cy="290385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FB294884-826E-4C9F-8865-78AA016C947C}" type="datetimeFigureOut">
              <a:rPr lang="nl-NL" smtClean="0"/>
              <a:t>30-10-2025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35249" y="5313066"/>
            <a:ext cx="3086100" cy="288163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00414" y="5313066"/>
            <a:ext cx="1747292" cy="288163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F2959665-74C0-4F7F-8519-A39EF0692A04}" type="slidenum">
              <a:rPr lang="nl-NL" smtClean="0"/>
              <a:t>‹nr.›</a:t>
            </a:fld>
            <a:endParaRPr lang="nl-NL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12598" cy="5715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233031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94884-826E-4C9F-8865-78AA016C947C}" type="datetimeFigureOut">
              <a:rPr lang="nl-NL" smtClean="0"/>
              <a:t>30-10-2025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59665-74C0-4F7F-8519-A39EF0692A0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469786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197" y="894907"/>
            <a:ext cx="6140303" cy="3387189"/>
          </a:xfrm>
        </p:spPr>
        <p:txBody>
          <a:bodyPr anchor="b">
            <a:normAutofit/>
          </a:bodyPr>
          <a:lstStyle>
            <a:lvl1pPr>
              <a:defRPr sz="6300" spc="600" baseline="0">
                <a:solidFill>
                  <a:schemeClr val="tx2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2198" y="4299818"/>
            <a:ext cx="5263116" cy="792613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500" b="1" i="0" cap="all" spc="300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27410" y="5313066"/>
            <a:ext cx="1120460" cy="290385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FB294884-826E-4C9F-8865-78AA016C947C}" type="datetimeFigureOut">
              <a:rPr lang="nl-NL" smtClean="0"/>
              <a:t>30-10-2025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298" y="5313066"/>
            <a:ext cx="3086100" cy="28816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56825" y="5313066"/>
            <a:ext cx="1115675" cy="28816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F2959665-74C0-4F7F-8519-A39EF0692A04}" type="slidenum">
              <a:rPr lang="nl-NL" smtClean="0"/>
              <a:t>‹nr.›</a:t>
            </a:fld>
            <a:endParaRPr lang="nl-NL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110979" cy="5715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60785230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1905000"/>
            <a:ext cx="3600450" cy="3016250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85847" y="1905000"/>
            <a:ext cx="3600450" cy="3016250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94884-826E-4C9F-8865-78AA016C947C}" type="datetimeFigureOut">
              <a:rPr lang="nl-NL" smtClean="0"/>
              <a:t>30-10-2025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59665-74C0-4F7F-8519-A39EF0692A0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715820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9546" y="317500"/>
            <a:ext cx="7629525" cy="1244598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8759" y="1833028"/>
            <a:ext cx="3600450" cy="527108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425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425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2975" y="2424252"/>
            <a:ext cx="3600450" cy="249699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75398" y="1833028"/>
            <a:ext cx="3600450" cy="527108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425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425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75398" y="2424252"/>
            <a:ext cx="3600450" cy="249699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94884-826E-4C9F-8865-78AA016C947C}" type="datetimeFigureOut">
              <a:rPr lang="nl-NL" smtClean="0"/>
              <a:t>30-10-2025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59665-74C0-4F7F-8519-A39EF0692A0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0909880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94884-826E-4C9F-8865-78AA016C947C}" type="datetimeFigureOut">
              <a:rPr lang="nl-NL" smtClean="0"/>
              <a:t>30-10-2025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59665-74C0-4F7F-8519-A39EF0692A0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7518391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94884-826E-4C9F-8865-78AA016C947C}" type="datetimeFigureOut">
              <a:rPr lang="nl-NL" smtClean="0"/>
              <a:t>30-10-2025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59665-74C0-4F7F-8519-A39EF0692A0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322305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5542359" y="0"/>
            <a:ext cx="3601641" cy="5715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4" y="380999"/>
            <a:ext cx="2319086" cy="997226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425" b="1" i="0" cap="all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788" y="766981"/>
            <a:ext cx="4618814" cy="415427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4" y="1451113"/>
            <a:ext cx="2319086" cy="3470137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900"/>
              </a:spcBef>
              <a:buNone/>
              <a:defRPr sz="12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3789" y="5313066"/>
            <a:ext cx="925016" cy="290385"/>
          </a:xfrm>
        </p:spPr>
        <p:txBody>
          <a:bodyPr/>
          <a:lstStyle/>
          <a:p>
            <a:fld id="{FB294884-826E-4C9F-8865-78AA016C947C}" type="datetimeFigureOut">
              <a:rPr lang="nl-NL" smtClean="0"/>
              <a:t>30-10-2025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5313066"/>
            <a:ext cx="2611634" cy="288163"/>
          </a:xfrm>
        </p:spPr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8261" y="5313066"/>
            <a:ext cx="924342" cy="288163"/>
          </a:xfrm>
        </p:spPr>
        <p:txBody>
          <a:bodyPr/>
          <a:lstStyle/>
          <a:p>
            <a:fld id="{F2959665-74C0-4F7F-8519-A39EF0692A04}" type="slidenum">
              <a:rPr lang="nl-NL" smtClean="0"/>
              <a:t>‹nr.›</a:t>
            </a:fld>
            <a:endParaRPr lang="nl-NL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12598" cy="5715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943326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45E82-A2C1-4F74-A3AB-9A0C50B2EE2D}" type="datetimeFigureOut">
              <a:rPr lang="nl-NL" smtClean="0"/>
              <a:t>30-10-2025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6AF30-F385-4BD8-B28D-A2FD8C0499E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355744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2598" y="1"/>
            <a:ext cx="5516689" cy="571499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5542359" y="0"/>
            <a:ext cx="3601641" cy="5715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12598" cy="5715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3" y="381000"/>
            <a:ext cx="2319088" cy="997225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425" b="1" i="0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3" y="1451113"/>
            <a:ext cx="2319088" cy="3470137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900"/>
              </a:spcBef>
              <a:buNone/>
              <a:defRPr sz="12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4463" y="5313066"/>
            <a:ext cx="924342" cy="290385"/>
          </a:xfrm>
        </p:spPr>
        <p:txBody>
          <a:bodyPr/>
          <a:lstStyle/>
          <a:p>
            <a:fld id="{FB294884-826E-4C9F-8865-78AA016C947C}" type="datetimeFigureOut">
              <a:rPr lang="nl-NL" smtClean="0"/>
              <a:t>30-10-2025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5313066"/>
            <a:ext cx="2611634" cy="288163"/>
          </a:xfrm>
        </p:spPr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5676" y="5313066"/>
            <a:ext cx="925830" cy="288163"/>
          </a:xfrm>
        </p:spPr>
        <p:txBody>
          <a:bodyPr/>
          <a:lstStyle/>
          <a:p>
            <a:fld id="{F2959665-74C0-4F7F-8519-A39EF0692A0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1105571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94884-826E-4C9F-8865-78AA016C947C}" type="datetimeFigureOut">
              <a:rPr lang="nl-NL" smtClean="0"/>
              <a:t>30-10-2025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59665-74C0-4F7F-8519-A39EF0692A0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1781333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49741" y="318655"/>
            <a:ext cx="1119099" cy="4667003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5" y="318655"/>
            <a:ext cx="6294439" cy="4667004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94884-826E-4C9F-8865-78AA016C947C}" type="datetimeFigureOut">
              <a:rPr lang="nl-NL" smtClean="0"/>
              <a:t>30-10-2025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59665-74C0-4F7F-8519-A39EF0692A0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93132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977979"/>
            <a:ext cx="7475220" cy="243840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5400" b="0" cap="all" baseline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3462100"/>
            <a:ext cx="6576822" cy="1136505"/>
          </a:xfrm>
        </p:spPr>
        <p:txBody>
          <a:bodyPr anchor="t">
            <a:normAutofit/>
          </a:bodyPr>
          <a:lstStyle>
            <a:lvl1pPr marL="0" indent="0" algn="ctr">
              <a:buNone/>
              <a:defRPr sz="1650">
                <a:solidFill>
                  <a:schemeClr val="accent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45E82-A2C1-4F74-A3AB-9A0C50B2EE2D}" type="datetimeFigureOut">
              <a:rPr lang="nl-NL" smtClean="0"/>
              <a:t>30-10-2025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6AF30-F385-4BD8-B28D-A2FD8C0499E8}" type="slidenum">
              <a:rPr lang="nl-NL" smtClean="0"/>
              <a:t>‹nr.›</a:t>
            </a:fld>
            <a:endParaRPr lang="nl-NL"/>
          </a:p>
        </p:txBody>
      </p:sp>
      <p:cxnSp>
        <p:nvCxnSpPr>
          <p:cNvPr id="7" name="Straight Connector 6"/>
          <p:cNvCxnSpPr/>
          <p:nvPr/>
        </p:nvCxnSpPr>
        <p:spPr>
          <a:xfrm>
            <a:off x="1485900" y="3350340"/>
            <a:ext cx="61722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3207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1714499"/>
            <a:ext cx="3566160" cy="335280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1714500"/>
            <a:ext cx="3566160" cy="335280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45E82-A2C1-4F74-A3AB-9A0C50B2EE2D}" type="datetimeFigureOut">
              <a:rPr lang="nl-NL" smtClean="0"/>
              <a:t>30-10-2025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6AF30-F385-4BD8-B28D-A2FD8C0499E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90510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1667926"/>
            <a:ext cx="3566160" cy="6477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267903"/>
            <a:ext cx="3566160" cy="281940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665860"/>
            <a:ext cx="3566160" cy="6477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266102"/>
            <a:ext cx="3566160" cy="281940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45E82-A2C1-4F74-A3AB-9A0C50B2EE2D}" type="datetimeFigureOut">
              <a:rPr lang="nl-NL" smtClean="0"/>
              <a:t>30-10-2025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6AF30-F385-4BD8-B28D-A2FD8C0499E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78558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45E82-A2C1-4F74-A3AB-9A0C50B2EE2D}" type="datetimeFigureOut">
              <a:rPr lang="nl-NL" smtClean="0"/>
              <a:t>30-10-2025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6AF30-F385-4BD8-B28D-A2FD8C0499E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10790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45E82-A2C1-4F74-A3AB-9A0C50B2EE2D}" type="datetimeFigureOut">
              <a:rPr lang="nl-NL" smtClean="0"/>
              <a:t>30-10-2025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6AF30-F385-4BD8-B28D-A2FD8C0499E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7042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914400"/>
            <a:ext cx="2948940" cy="144780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89119" y="914400"/>
            <a:ext cx="3909060" cy="38862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362200"/>
            <a:ext cx="2948940" cy="251460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75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45E82-A2C1-4F74-A3AB-9A0C50B2EE2D}" type="datetimeFigureOut">
              <a:rPr lang="nl-NL" smtClean="0"/>
              <a:t>30-10-2025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6AF30-F385-4BD8-B28D-A2FD8C0499E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36340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914400"/>
            <a:ext cx="2948940" cy="144780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59936" y="891539"/>
            <a:ext cx="4574286" cy="40005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362200"/>
            <a:ext cx="2948940" cy="240030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75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45E82-A2C1-4F74-A3AB-9A0C50B2EE2D}" type="datetimeFigureOut">
              <a:rPr lang="nl-NL" smtClean="0"/>
              <a:t>30-10-2025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6AF30-F385-4BD8-B28D-A2FD8C0499E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94939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173355" y="203201"/>
            <a:ext cx="8793480" cy="531494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7250" y="508000"/>
            <a:ext cx="7406640" cy="1130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1" y="1714500"/>
            <a:ext cx="7404653" cy="3365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7247" y="5186524"/>
            <a:ext cx="1746806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accent1"/>
                </a:solidFill>
              </a:defRPr>
            </a:lvl1pPr>
          </a:lstStyle>
          <a:p>
            <a:fld id="{B4F45E82-A2C1-4F74-A3AB-9A0C50B2EE2D}" type="datetimeFigureOut">
              <a:rPr lang="nl-NL" smtClean="0"/>
              <a:t>30-10-2025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61861" y="5186524"/>
            <a:ext cx="3538331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1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7148" y="5186524"/>
            <a:ext cx="1279663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066AF30-F385-4BD8-B28D-A2FD8C0499E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18256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71450" indent="-137160" algn="l" defTabSz="685800" rtl="0" eaLnBrk="1" latinLnBrk="0" hangingPunct="1">
        <a:lnSpc>
          <a:spcPct val="90000"/>
        </a:lnSpc>
        <a:spcBef>
          <a:spcPts val="1050"/>
        </a:spcBef>
        <a:buClr>
          <a:schemeClr val="accent1"/>
        </a:buClr>
        <a:buSzPct val="80000"/>
        <a:buFont typeface="Corbel" pitchFamily="34" charset="0"/>
        <a:buChar char="•"/>
        <a:defRPr sz="165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4290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5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54864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350" kern="1200">
          <a:solidFill>
            <a:schemeClr val="accent1"/>
          </a:solidFill>
          <a:latin typeface="+mn-lt"/>
          <a:ea typeface="+mn-ea"/>
          <a:cs typeface="+mn-cs"/>
        </a:defRPr>
      </a:lvl3pPr>
      <a:lvl4pPr marL="75438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96012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2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4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65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8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38758" y="318654"/>
            <a:ext cx="7633742" cy="124344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8758" y="1905001"/>
            <a:ext cx="7633742" cy="29946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8758" y="5313066"/>
            <a:ext cx="1747292" cy="2903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FB294884-826E-4C9F-8865-78AA016C947C}" type="datetimeFigureOut">
              <a:rPr lang="nl-NL" smtClean="0"/>
              <a:t>30-10-2025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5313066"/>
            <a:ext cx="3086100" cy="2881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1" y="5313066"/>
            <a:ext cx="2114549" cy="2881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F2959665-74C0-4F7F-8519-A39EF0692A04}" type="slidenum">
              <a:rPr lang="nl-NL" smtClean="0"/>
              <a:t>‹nr.›</a:t>
            </a:fld>
            <a:endParaRPr lang="nl-NL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664369" cy="5715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8931402" y="0"/>
            <a:ext cx="212598" cy="5715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5648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825" kern="1200" cap="all" spc="15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Arial" panose="020B0604020202020204" pitchFamily="34" charset="0"/>
        <a:buChar char="•"/>
        <a:defRPr sz="15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Gill Sans MT" panose="020B0502020104020203" pitchFamily="34" charset="0"/>
        <a:buChar char="–"/>
        <a:defRPr sz="135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Arial" panose="020B0604020202020204" pitchFamily="34" charset="0"/>
        <a:buChar char="•"/>
        <a:defRPr sz="1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Gill Sans MT" panose="020B0502020104020203" pitchFamily="34" charset="0"/>
        <a:buChar char="–"/>
        <a:defRPr sz="105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Arial" panose="020B0604020202020204" pitchFamily="34" charset="0"/>
        <a:buChar char="•"/>
        <a:defRPr sz="105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Gill Sans MT" panose="020B0502020104020203" pitchFamily="34" charset="0"/>
        <a:buChar char="–"/>
        <a:defRPr sz="105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Arial" panose="020B0604020202020204" pitchFamily="34" charset="0"/>
        <a:buChar char="•"/>
        <a:defRPr sz="105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Gill Sans MT" panose="020B0502020104020203" pitchFamily="34" charset="0"/>
        <a:buChar char="–"/>
        <a:defRPr sz="105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Arial" panose="020B0604020202020204" pitchFamily="34" charset="0"/>
        <a:buChar char="•"/>
        <a:defRPr sz="105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ijneindexamen.nl/" TargetMode="External"/><Relationship Id="rId2" Type="http://schemas.openxmlformats.org/officeDocument/2006/relationships/hyperlink" Target="http://www.examenblad.nl/" TargetMode="Externa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ijneindexamen.nl/" TargetMode="External"/><Relationship Id="rId2" Type="http://schemas.openxmlformats.org/officeDocument/2006/relationships/hyperlink" Target="http://www.examenblad.nl/" TargetMode="Externa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27B855F-5A41-4CFF-BD83-05F894A0761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l-NL" sz="3600" dirty="0"/>
              <a:t>Voorlichting Examencommissie en decanen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6997CC2C-C560-42A9-8208-53DB3EE759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82148" y="3224696"/>
            <a:ext cx="6575895" cy="2150192"/>
          </a:xfrm>
        </p:spPr>
        <p:txBody>
          <a:bodyPr/>
          <a:lstStyle/>
          <a:p>
            <a:r>
              <a:rPr lang="nl-NL"/>
              <a:t>Ouderavond 29 oktober 2025</a:t>
            </a:r>
            <a:endParaRPr lang="nl-NL" dirty="0"/>
          </a:p>
          <a:p>
            <a:endParaRPr lang="nl-NL" dirty="0"/>
          </a:p>
          <a:p>
            <a:r>
              <a:rPr lang="nl-NL" b="1" dirty="0"/>
              <a:t>20.00 uur: </a:t>
            </a:r>
            <a:r>
              <a:rPr lang="nl-NL" dirty="0"/>
              <a:t>schoolexamens, PTA, examenreglement</a:t>
            </a:r>
          </a:p>
          <a:p>
            <a:r>
              <a:rPr lang="nl-NL" b="1" dirty="0"/>
              <a:t>20.30 uur: </a:t>
            </a:r>
            <a:r>
              <a:rPr lang="nl-NL" dirty="0"/>
              <a:t>het examenjaar</a:t>
            </a:r>
          </a:p>
          <a:p>
            <a:r>
              <a:rPr lang="nl-NL" b="1" dirty="0"/>
              <a:t>21.00 uur: </a:t>
            </a:r>
            <a:r>
              <a:rPr lang="nl-NL" dirty="0"/>
              <a:t>vervolgkeuze (havo/vwo)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905280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1604DD-B64A-4446-AD1A-7D200F80F0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Tot slot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DB04B0C-F773-4567-BC5F-1C4229DBEB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De examencommissie kan, in uitzonderlijke gevallen, een uitzondering maken</a:t>
            </a:r>
          </a:p>
          <a:p>
            <a:r>
              <a:rPr lang="nl-NL" dirty="0"/>
              <a:t>Bij vragen of klachten: neem contact op met de examencommissie, zo snel mogelijk!</a:t>
            </a:r>
          </a:p>
          <a:p>
            <a:r>
              <a:rPr lang="nl-NL" dirty="0"/>
              <a:t>Leerlingen kunnen langskomen (kantoor in gang bij receptie)</a:t>
            </a:r>
          </a:p>
          <a:p>
            <a:r>
              <a:rPr lang="nl-NL" dirty="0"/>
              <a:t>examenc0mmissie@kgcnijmegen.nl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34316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136A2DE-98E9-4A16-AB57-9148AFF1EE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Vragen?</a:t>
            </a:r>
          </a:p>
        </p:txBody>
      </p:sp>
    </p:spTree>
    <p:extLst>
      <p:ext uri="{BB962C8B-B14F-4D97-AF65-F5344CB8AC3E}">
        <p14:creationId xmlns:p14="http://schemas.microsoft.com/office/powerpoint/2010/main" val="3737420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Het Examenjaar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Voorlichtingsbijeenkomst</a:t>
            </a:r>
          </a:p>
          <a:p>
            <a:r>
              <a:rPr lang="nl-NL" dirty="0"/>
              <a:t>29 oktober 2025</a:t>
            </a:r>
          </a:p>
        </p:txBody>
      </p:sp>
    </p:spTree>
    <p:extLst>
      <p:ext uri="{BB962C8B-B14F-4D97-AF65-F5344CB8AC3E}">
        <p14:creationId xmlns:p14="http://schemas.microsoft.com/office/powerpoint/2010/main" val="2676889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Inhoud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000" dirty="0"/>
              <a:t>Belangrijke data</a:t>
            </a:r>
          </a:p>
          <a:p>
            <a:r>
              <a:rPr lang="nl-NL" sz="2000" dirty="0"/>
              <a:t>Waar kun je informatie vinden?</a:t>
            </a:r>
          </a:p>
          <a:p>
            <a:r>
              <a:rPr lang="nl-NL" sz="2000" dirty="0"/>
              <a:t>Het centraal examen: eerste en tweede tijdvak</a:t>
            </a:r>
          </a:p>
          <a:p>
            <a:r>
              <a:rPr lang="nl-NL" sz="2000" dirty="0"/>
              <a:t>Gang van zaken na het examen</a:t>
            </a:r>
          </a:p>
          <a:p>
            <a:r>
              <a:rPr lang="nl-NL" sz="2000" dirty="0"/>
              <a:t>Uitslagbepaling</a:t>
            </a:r>
          </a:p>
        </p:txBody>
      </p:sp>
    </p:spTree>
    <p:extLst>
      <p:ext uri="{BB962C8B-B14F-4D97-AF65-F5344CB8AC3E}">
        <p14:creationId xmlns:p14="http://schemas.microsoft.com/office/powerpoint/2010/main" val="29679329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3016FAF-049B-4FAD-9022-54DA4F698D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512974"/>
            <a:ext cx="7406640" cy="1130300"/>
          </a:xfrm>
        </p:spPr>
        <p:txBody>
          <a:bodyPr/>
          <a:lstStyle/>
          <a:p>
            <a:r>
              <a:rPr lang="nl-NL" dirty="0"/>
              <a:t>Waar vind ik informatie?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D0CEBB2-8CFE-42DC-85CC-74AD878D94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5929" y="1370389"/>
            <a:ext cx="5725034" cy="3365500"/>
          </a:xfrm>
        </p:spPr>
        <p:txBody>
          <a:bodyPr>
            <a:normAutofit/>
          </a:bodyPr>
          <a:lstStyle/>
          <a:p>
            <a:pPr lvl="1"/>
            <a:endParaRPr lang="nl-NL" sz="16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nl-NL" sz="1600" dirty="0"/>
              <a:t>Jaarplanning op website KGC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nl-NL" sz="1600" dirty="0"/>
              <a:t>Het examenreglement is te vinden op de website onder ‘Onderwijs’ </a:t>
            </a:r>
            <a:r>
              <a:rPr lang="nl-NL" sz="1600" dirty="0">
                <a:sym typeface="Wingdings" panose="05000000000000000000" pitchFamily="2" charset="2"/>
              </a:rPr>
              <a:t> ‘Examens’</a:t>
            </a:r>
          </a:p>
          <a:p>
            <a:pPr lvl="2"/>
            <a:r>
              <a:rPr lang="nl-NL" sz="1450" dirty="0">
                <a:sym typeface="Wingdings" panose="05000000000000000000" pitchFamily="2" charset="2"/>
              </a:rPr>
              <a:t>Alle regels rondom de (centrale) examens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nl-NL" sz="1600" dirty="0">
                <a:sym typeface="Wingdings" panose="05000000000000000000" pitchFamily="2" charset="2"/>
              </a:rPr>
              <a:t>Nieuwsbrieven van de examencommissie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nl-NL" sz="1600" dirty="0">
                <a:sym typeface="Wingdings" panose="05000000000000000000" pitchFamily="2" charset="2"/>
              </a:rPr>
              <a:t>Alle officiële regels ook te vinden op websites van de overheid </a:t>
            </a:r>
            <a:r>
              <a:rPr lang="nl-NL" sz="1600" dirty="0">
                <a:sym typeface="Wingdings" panose="05000000000000000000" pitchFamily="2" charset="2"/>
                <a:hlinkClick r:id="rId2"/>
              </a:rPr>
              <a:t>www.examenblad.nl </a:t>
            </a:r>
            <a:r>
              <a:rPr lang="nl-NL" sz="1600" dirty="0">
                <a:sym typeface="Wingdings" panose="05000000000000000000" pitchFamily="2" charset="2"/>
              </a:rPr>
              <a:t>en </a:t>
            </a:r>
            <a:r>
              <a:rPr lang="nl-NL" sz="1600" dirty="0">
                <a:hlinkClick r:id="rId3"/>
              </a:rPr>
              <a:t>www.mijneindexamen.nl</a:t>
            </a:r>
            <a:endParaRPr lang="nl-NL" sz="16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nl-NL" sz="1600" dirty="0"/>
              <a:t>Bij uitreiking SE-cijfers: examenboekje </a:t>
            </a:r>
            <a:endParaRPr lang="nl-NL" sz="1600" dirty="0">
              <a:sym typeface="Wingdings" panose="05000000000000000000" pitchFamily="2" charset="2"/>
            </a:endParaRPr>
          </a:p>
          <a:p>
            <a:pPr lvl="1"/>
            <a:endParaRPr lang="nl-NL" sz="1600" dirty="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53C362A6-F14D-4036-B5EB-18B283B091A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14685" y="1576708"/>
            <a:ext cx="2271101" cy="3214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27730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55264" y="235774"/>
            <a:ext cx="7406640" cy="1130300"/>
          </a:xfrm>
        </p:spPr>
        <p:txBody>
          <a:bodyPr/>
          <a:lstStyle/>
          <a:p>
            <a:r>
              <a:rPr lang="nl-NL" dirty="0"/>
              <a:t>Belangrijke data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57251" y="872520"/>
            <a:ext cx="7693436" cy="4285813"/>
          </a:xfrm>
        </p:spPr>
        <p:txBody>
          <a:bodyPr>
            <a:normAutofit/>
          </a:bodyPr>
          <a:lstStyle/>
          <a:p>
            <a:r>
              <a:rPr lang="nl-NL" sz="1600" dirty="0"/>
              <a:t>Eindwerkstuk mavo</a:t>
            </a:r>
          </a:p>
          <a:p>
            <a:pPr lvl="1"/>
            <a:r>
              <a:rPr lang="nl-NL" sz="1450" dirty="0"/>
              <a:t>Conceptversie: 7 november</a:t>
            </a:r>
          </a:p>
          <a:p>
            <a:pPr lvl="1"/>
            <a:r>
              <a:rPr lang="nl-NL" sz="1450" dirty="0"/>
              <a:t>Netversie: 16 december</a:t>
            </a:r>
          </a:p>
          <a:p>
            <a:r>
              <a:rPr lang="nl-NL" sz="1600" dirty="0"/>
              <a:t>Eindwerkstuk havo/vwo</a:t>
            </a:r>
          </a:p>
          <a:p>
            <a:pPr lvl="1"/>
            <a:r>
              <a:rPr lang="nl-NL" sz="1450" dirty="0"/>
              <a:t>Conceptversie: 3 november</a:t>
            </a:r>
          </a:p>
          <a:p>
            <a:pPr lvl="1"/>
            <a:r>
              <a:rPr lang="nl-NL" sz="1450" dirty="0"/>
              <a:t>Netversie: 15 december</a:t>
            </a:r>
          </a:p>
          <a:p>
            <a:r>
              <a:rPr lang="nl-NL" sz="1600" dirty="0"/>
              <a:t>Presentaties: 16 t/m 25 maart</a:t>
            </a:r>
          </a:p>
          <a:p>
            <a:r>
              <a:rPr lang="nl-NL" sz="1600" dirty="0"/>
              <a:t>Deadline, vaststelling en uitreiking SE-cijfers: 7 t/m 10 april</a:t>
            </a:r>
          </a:p>
          <a:p>
            <a:r>
              <a:rPr lang="nl-NL" sz="1600" dirty="0"/>
              <a:t>Centraal examen, eerste tijdvak: 8 mei t/m 26 mei</a:t>
            </a:r>
          </a:p>
          <a:p>
            <a:pPr lvl="1"/>
            <a:r>
              <a:rPr lang="nl-NL" sz="1400" dirty="0"/>
              <a:t>Uitslag 1</a:t>
            </a:r>
            <a:r>
              <a:rPr lang="nl-NL" sz="1400" baseline="30000" dirty="0"/>
              <a:t>e</a:t>
            </a:r>
            <a:r>
              <a:rPr lang="nl-NL" sz="1400" dirty="0"/>
              <a:t> tijdvak 11 juni</a:t>
            </a:r>
          </a:p>
          <a:p>
            <a:r>
              <a:rPr lang="nl-NL" sz="1600" dirty="0"/>
              <a:t>Centraal examen, tweede tijdvak: 16 t/m 23 juni</a:t>
            </a:r>
          </a:p>
          <a:p>
            <a:pPr lvl="1"/>
            <a:r>
              <a:rPr lang="nl-NL" sz="1400" dirty="0"/>
              <a:t>Uitslag 2</a:t>
            </a:r>
            <a:r>
              <a:rPr lang="nl-NL" sz="1400" baseline="30000" dirty="0"/>
              <a:t>e</a:t>
            </a:r>
            <a:r>
              <a:rPr lang="nl-NL" sz="1400" dirty="0"/>
              <a:t> tijdvak: 30 juni</a:t>
            </a:r>
          </a:p>
          <a:p>
            <a:r>
              <a:rPr lang="nl-NL" sz="1600" dirty="0"/>
              <a:t>Uitreiking eindgetuigschriften, cijferlijsten en diploma’s: 7 juli t/m 9 juli</a:t>
            </a:r>
          </a:p>
        </p:txBody>
      </p:sp>
    </p:spTree>
    <p:extLst>
      <p:ext uri="{BB962C8B-B14F-4D97-AF65-F5344CB8AC3E}">
        <p14:creationId xmlns:p14="http://schemas.microsoft.com/office/powerpoint/2010/main" val="11725277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Centraal examen (CE)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938758" y="1192148"/>
            <a:ext cx="7960937" cy="4204197"/>
          </a:xfrm>
        </p:spPr>
        <p:txBody>
          <a:bodyPr>
            <a:normAutofit/>
          </a:bodyPr>
          <a:lstStyle/>
          <a:p>
            <a:r>
              <a:rPr lang="nl-NL" sz="1800" dirty="0"/>
              <a:t>Schriftelijke toets, telt voor 50% mee voor je eindcijfer</a:t>
            </a:r>
          </a:p>
          <a:p>
            <a:pPr lvl="1"/>
            <a:r>
              <a:rPr lang="nl-NL" sz="1800" dirty="0"/>
              <a:t>Sommige vakken hebben geen CE. Daarvoor geldt: SE-cijfer = eindcijfer</a:t>
            </a:r>
          </a:p>
          <a:p>
            <a:r>
              <a:rPr lang="nl-NL" sz="1800" dirty="0"/>
              <a:t>Eerste en tweede tijdvak (TV1 en TV2)</a:t>
            </a:r>
          </a:p>
          <a:p>
            <a:pPr lvl="1"/>
            <a:r>
              <a:rPr lang="nl-NL" sz="1800" dirty="0"/>
              <a:t>Eerste tijdvak: reguliere afnames</a:t>
            </a:r>
          </a:p>
          <a:p>
            <a:pPr lvl="1"/>
            <a:r>
              <a:rPr lang="nl-NL" sz="1800" dirty="0"/>
              <a:t>Tweede tijdvak: inhalen en herkansen TV1</a:t>
            </a:r>
          </a:p>
          <a:p>
            <a:pPr lvl="2"/>
            <a:r>
              <a:rPr lang="nl-NL" sz="1500" dirty="0"/>
              <a:t>Elke leerling mag één CE herkansen, hoogste cijfer telt</a:t>
            </a:r>
          </a:p>
          <a:p>
            <a:r>
              <a:rPr lang="nl-NL" sz="1800" dirty="0"/>
              <a:t>Examenzalen en rooster</a:t>
            </a:r>
          </a:p>
          <a:p>
            <a:r>
              <a:rPr lang="nl-NL" sz="1800" dirty="0"/>
              <a:t>Regels tijdens de zittingen </a:t>
            </a:r>
          </a:p>
          <a:p>
            <a:r>
              <a:rPr lang="nl-NL" sz="1800" dirty="0"/>
              <a:t>Toegestane hulpmiddelen</a:t>
            </a:r>
          </a:p>
          <a:p>
            <a:r>
              <a:rPr lang="nl-NL" sz="1800" dirty="0"/>
              <a:t>Zie ook: </a:t>
            </a:r>
            <a:r>
              <a:rPr lang="nl-NL" sz="1800" dirty="0">
                <a:hlinkClick r:id="rId2"/>
              </a:rPr>
              <a:t>www.examenblad.nl</a:t>
            </a:r>
            <a:r>
              <a:rPr lang="nl-NL" sz="1800" dirty="0"/>
              <a:t> en </a:t>
            </a:r>
            <a:r>
              <a:rPr lang="nl-NL" sz="1800" dirty="0">
                <a:hlinkClick r:id="rId3"/>
              </a:rPr>
              <a:t>www. mijneindexamen.nl</a:t>
            </a:r>
            <a:endParaRPr lang="nl-NL" sz="1800" dirty="0"/>
          </a:p>
          <a:p>
            <a:endParaRPr lang="nl-NL" sz="1800" dirty="0"/>
          </a:p>
        </p:txBody>
      </p:sp>
      <p:sp>
        <p:nvSpPr>
          <p:cNvPr id="4" name="Rechteraccolade 3">
            <a:extLst>
              <a:ext uri="{FF2B5EF4-FFF2-40B4-BE49-F238E27FC236}">
                <a16:creationId xmlns:a16="http://schemas.microsoft.com/office/drawing/2014/main" id="{200C97D2-E616-4211-971B-D645F0EFD137}"/>
              </a:ext>
            </a:extLst>
          </p:cNvPr>
          <p:cNvSpPr/>
          <p:nvPr/>
        </p:nvSpPr>
        <p:spPr>
          <a:xfrm>
            <a:off x="3717074" y="3828585"/>
            <a:ext cx="89210" cy="535259"/>
          </a:xfrm>
          <a:prstGeom prst="rightBrac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5" name="Tijdelijke aanduiding voor inhoud 2">
            <a:extLst>
              <a:ext uri="{FF2B5EF4-FFF2-40B4-BE49-F238E27FC236}">
                <a16:creationId xmlns:a16="http://schemas.microsoft.com/office/drawing/2014/main" id="{FA82FC09-13C6-4BA0-AF2C-FD688A7B443D}"/>
              </a:ext>
            </a:extLst>
          </p:cNvPr>
          <p:cNvSpPr txBox="1">
            <a:spLocks/>
          </p:cNvSpPr>
          <p:nvPr/>
        </p:nvSpPr>
        <p:spPr>
          <a:xfrm>
            <a:off x="3879603" y="3877324"/>
            <a:ext cx="3710661" cy="5511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110000"/>
              </a:lnSpc>
              <a:spcBef>
                <a:spcPts val="525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5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110000"/>
              </a:lnSpc>
              <a:spcBef>
                <a:spcPts val="525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35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110000"/>
              </a:lnSpc>
              <a:spcBef>
                <a:spcPts val="525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110000"/>
              </a:lnSpc>
              <a:spcBef>
                <a:spcPts val="525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05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110000"/>
              </a:lnSpc>
              <a:spcBef>
                <a:spcPts val="525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05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110000"/>
              </a:lnSpc>
              <a:spcBef>
                <a:spcPts val="525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05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110000"/>
              </a:lnSpc>
              <a:spcBef>
                <a:spcPts val="525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05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110000"/>
              </a:lnSpc>
              <a:spcBef>
                <a:spcPts val="525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05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110000"/>
              </a:lnSpc>
              <a:spcBef>
                <a:spcPts val="525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05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685800" rtl="0" eaLnBrk="1" fontAlgn="auto" latinLnBrk="0" hangingPunct="1">
              <a:lnSpc>
                <a:spcPct val="110000"/>
              </a:lnSpc>
              <a:spcBef>
                <a:spcPts val="525"/>
              </a:spcBef>
              <a:spcAft>
                <a:spcPts val="0"/>
              </a:spcAft>
              <a:buClr>
                <a:srgbClr val="2A1A00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in examenboekje, uitgereikt in april</a:t>
            </a:r>
          </a:p>
          <a:p>
            <a:pPr marL="171450" marR="0" lvl="0" indent="-171450" algn="l" defTabSz="685800" rtl="0" eaLnBrk="1" fontAlgn="auto" latinLnBrk="0" hangingPunct="1">
              <a:lnSpc>
                <a:spcPct val="110000"/>
              </a:lnSpc>
              <a:spcBef>
                <a:spcPts val="525"/>
              </a:spcBef>
              <a:spcAft>
                <a:spcPts val="0"/>
              </a:spcAft>
              <a:buClr>
                <a:srgbClr val="2A1A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nl-NL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657455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Extra faciliteiten bij CE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938758" y="1192148"/>
            <a:ext cx="7960937" cy="420419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sz="1800" dirty="0"/>
              <a:t>Voor leerlingen die hier bij SE ook recht op hebben </a:t>
            </a:r>
          </a:p>
          <a:p>
            <a:r>
              <a:rPr lang="nl-NL" sz="1800" dirty="0"/>
              <a:t>Extra tijd (30 minuten)</a:t>
            </a:r>
          </a:p>
          <a:p>
            <a:r>
              <a:rPr lang="nl-NL" sz="1800" dirty="0"/>
              <a:t>Computer als schrijfgerei</a:t>
            </a:r>
          </a:p>
          <a:p>
            <a:r>
              <a:rPr lang="nl-NL" sz="1800" dirty="0"/>
              <a:t>Verklanking (IntoWords)</a:t>
            </a:r>
            <a:r>
              <a:rPr lang="nl-NL" sz="1650" dirty="0"/>
              <a:t> </a:t>
            </a:r>
          </a:p>
          <a:p>
            <a:r>
              <a:rPr lang="nl-NL" sz="1800" dirty="0"/>
              <a:t>School registreert bij inspectie op 1 december</a:t>
            </a:r>
          </a:p>
          <a:p>
            <a:endParaRPr lang="nl-NL" sz="1500" dirty="0"/>
          </a:p>
          <a:p>
            <a:endParaRPr lang="nl-NL" sz="1800" dirty="0"/>
          </a:p>
        </p:txBody>
      </p:sp>
    </p:spTree>
    <p:extLst>
      <p:ext uri="{BB962C8B-B14F-4D97-AF65-F5344CB8AC3E}">
        <p14:creationId xmlns:p14="http://schemas.microsoft.com/office/powerpoint/2010/main" val="14261756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Gang van zaken na de examens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938758" y="1192148"/>
            <a:ext cx="7960937" cy="4204197"/>
          </a:xfrm>
        </p:spPr>
        <p:txBody>
          <a:bodyPr>
            <a:normAutofit/>
          </a:bodyPr>
          <a:lstStyle/>
          <a:p>
            <a:r>
              <a:rPr lang="nl-NL" sz="1800" dirty="0"/>
              <a:t>Eerste en tweede correctie door eigen docent en docent van andere school</a:t>
            </a:r>
          </a:p>
          <a:p>
            <a:r>
              <a:rPr lang="nl-NL" sz="1800" dirty="0"/>
              <a:t>Vaststellen score</a:t>
            </a:r>
          </a:p>
          <a:p>
            <a:r>
              <a:rPr lang="nl-NL" sz="1800" dirty="0"/>
              <a:t>Uitslagdatum 1</a:t>
            </a:r>
            <a:r>
              <a:rPr lang="nl-NL" sz="1800" baseline="30000" dirty="0"/>
              <a:t>e</a:t>
            </a:r>
            <a:r>
              <a:rPr lang="nl-NL" sz="1800" dirty="0"/>
              <a:t> tijdvak 11 juni</a:t>
            </a:r>
          </a:p>
          <a:p>
            <a:pPr lvl="2"/>
            <a:r>
              <a:rPr lang="nl-NL" sz="1600" dirty="0"/>
              <a:t>Normering wordt bekend gemaakt, school gaat uitslagen berekenen</a:t>
            </a:r>
          </a:p>
          <a:p>
            <a:pPr lvl="2"/>
            <a:r>
              <a:rPr lang="nl-NL" sz="1600" dirty="0"/>
              <a:t>Iedereen wordt gebeld met uitslag</a:t>
            </a:r>
          </a:p>
          <a:p>
            <a:pPr lvl="2"/>
            <a:r>
              <a:rPr lang="nl-NL" sz="1600" dirty="0"/>
              <a:t>Leerlingen komen naar school voor de cijferlijsten en het opgeven van herkansing </a:t>
            </a:r>
          </a:p>
          <a:p>
            <a:r>
              <a:rPr lang="nl-NL" sz="1800" dirty="0"/>
              <a:t>Uitslagdatum 2</a:t>
            </a:r>
            <a:r>
              <a:rPr lang="nl-NL" sz="1800" baseline="30000" dirty="0"/>
              <a:t>e</a:t>
            </a:r>
            <a:r>
              <a:rPr lang="nl-NL" sz="1800" dirty="0"/>
              <a:t> tijdvak 30 juni</a:t>
            </a:r>
          </a:p>
          <a:p>
            <a:pPr lvl="2"/>
            <a:r>
              <a:rPr lang="nl-NL" sz="1600" dirty="0"/>
              <a:t>Iedereen die het betreft wordt gebeld</a:t>
            </a:r>
          </a:p>
          <a:p>
            <a:pPr marL="0" indent="0">
              <a:buNone/>
            </a:pPr>
            <a:endParaRPr lang="nl-NL" sz="1800" dirty="0"/>
          </a:p>
        </p:txBody>
      </p:sp>
    </p:spTree>
    <p:extLst>
      <p:ext uri="{BB962C8B-B14F-4D97-AF65-F5344CB8AC3E}">
        <p14:creationId xmlns:p14="http://schemas.microsoft.com/office/powerpoint/2010/main" val="42914952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55265" y="284636"/>
            <a:ext cx="7406640" cy="1130300"/>
          </a:xfrm>
        </p:spPr>
        <p:txBody>
          <a:bodyPr/>
          <a:lstStyle/>
          <a:p>
            <a:r>
              <a:rPr lang="nl-NL" dirty="0"/>
              <a:t>Uitslagbepaling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55265" y="1344551"/>
            <a:ext cx="7404653" cy="4208756"/>
          </a:xfrm>
        </p:spPr>
        <p:txBody>
          <a:bodyPr>
            <a:normAutofit/>
          </a:bodyPr>
          <a:lstStyle/>
          <a:p>
            <a:r>
              <a:rPr lang="nl-NL" sz="2000" dirty="0"/>
              <a:t>SE-cijfer (1 decimaal)</a:t>
            </a:r>
          </a:p>
          <a:p>
            <a:r>
              <a:rPr lang="nl-NL" sz="2000" dirty="0"/>
              <a:t>CE-cijfer (1 decimaal)</a:t>
            </a:r>
          </a:p>
          <a:p>
            <a:r>
              <a:rPr lang="nl-NL" sz="2000" dirty="0"/>
              <a:t>Eindcijfer = gemiddelde SE en CE (afgerond op heel cijfer)</a:t>
            </a:r>
          </a:p>
          <a:p>
            <a:r>
              <a:rPr lang="nl-NL" sz="2000" dirty="0"/>
              <a:t>Sommige vakken hebben geen CE. Daarvoor geldt: </a:t>
            </a:r>
          </a:p>
          <a:p>
            <a:pPr marL="342900" lvl="1" indent="0">
              <a:buNone/>
            </a:pPr>
            <a:r>
              <a:rPr lang="nl-NL" sz="1850" dirty="0"/>
              <a:t>SE-cijfer = Eindcijfer</a:t>
            </a:r>
          </a:p>
        </p:txBody>
      </p:sp>
    </p:spTree>
    <p:extLst>
      <p:ext uri="{BB962C8B-B14F-4D97-AF65-F5344CB8AC3E}">
        <p14:creationId xmlns:p14="http://schemas.microsoft.com/office/powerpoint/2010/main" val="12055609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27B855F-5A41-4CFF-BD83-05F894A0761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l-NL" sz="3600" dirty="0"/>
              <a:t>Het examentraject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6997CC2C-C560-42A9-8208-53DB3EE759C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Schoolexamens, PTA, examenreglement</a:t>
            </a:r>
          </a:p>
        </p:txBody>
      </p:sp>
    </p:spTree>
    <p:extLst>
      <p:ext uri="{BB962C8B-B14F-4D97-AF65-F5344CB8AC3E}">
        <p14:creationId xmlns:p14="http://schemas.microsoft.com/office/powerpoint/2010/main" val="53884739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55265" y="284636"/>
            <a:ext cx="7406640" cy="1130300"/>
          </a:xfrm>
        </p:spPr>
        <p:txBody>
          <a:bodyPr/>
          <a:lstStyle/>
          <a:p>
            <a:r>
              <a:rPr lang="nl-NL" dirty="0"/>
              <a:t>Uitslagbepaling mavo (1)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55265" y="1344551"/>
            <a:ext cx="7404653" cy="4208756"/>
          </a:xfrm>
        </p:spPr>
        <p:txBody>
          <a:bodyPr>
            <a:normAutofit/>
          </a:bodyPr>
          <a:lstStyle/>
          <a:p>
            <a:r>
              <a:rPr lang="nl-NL" sz="2000" dirty="0"/>
              <a:t>Mavo CE kunst (tekenen/handvaardigheid)</a:t>
            </a:r>
          </a:p>
          <a:p>
            <a:pPr lvl="1"/>
            <a:r>
              <a:rPr lang="nl-NL" sz="1850" dirty="0"/>
              <a:t>CPE (50%)</a:t>
            </a:r>
          </a:p>
          <a:p>
            <a:pPr lvl="1"/>
            <a:r>
              <a:rPr lang="nl-NL" sz="1850" dirty="0"/>
              <a:t>CSE (50%)</a:t>
            </a:r>
          </a:p>
          <a:p>
            <a:r>
              <a:rPr lang="nl-NL" sz="2000" dirty="0"/>
              <a:t>Vakken zonder CE:</a:t>
            </a:r>
          </a:p>
          <a:p>
            <a:pPr lvl="1"/>
            <a:r>
              <a:rPr lang="nl-NL" sz="1700" dirty="0"/>
              <a:t>Maatschappijleer (eindcijfer = SE-cijfer)</a:t>
            </a:r>
          </a:p>
          <a:p>
            <a:pPr lvl="1"/>
            <a:r>
              <a:rPr lang="nl-NL" sz="1700" dirty="0"/>
              <a:t>LO, ckv, eindwerkstuk (beoordeeld met woordbeoordeling)</a:t>
            </a:r>
            <a:endParaRPr lang="nl-NL" sz="2000" dirty="0"/>
          </a:p>
        </p:txBody>
      </p:sp>
    </p:spTree>
    <p:extLst>
      <p:ext uri="{BB962C8B-B14F-4D97-AF65-F5344CB8AC3E}">
        <p14:creationId xmlns:p14="http://schemas.microsoft.com/office/powerpoint/2010/main" val="39230818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55265" y="270675"/>
            <a:ext cx="7406640" cy="1130300"/>
          </a:xfrm>
        </p:spPr>
        <p:txBody>
          <a:bodyPr/>
          <a:lstStyle/>
          <a:p>
            <a:r>
              <a:rPr lang="nl-NL" dirty="0"/>
              <a:t>Uitslagbepaling mavo (2)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94431" y="939703"/>
            <a:ext cx="7846998" cy="45676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sz="2400" dirty="0"/>
              <a:t>Je bent geslaagd voor </a:t>
            </a:r>
            <a:r>
              <a:rPr lang="nl-NL" sz="2400" b="1" dirty="0"/>
              <a:t>mavo</a:t>
            </a:r>
            <a:r>
              <a:rPr lang="nl-NL" sz="2400" dirty="0"/>
              <a:t> als:</a:t>
            </a:r>
          </a:p>
          <a:p>
            <a:pPr lvl="1"/>
            <a:r>
              <a:rPr lang="nl-NL" sz="1600" dirty="0"/>
              <a:t>Het gemiddelde van je CE-cijfers (6 vakken) minimaal 5,5 is</a:t>
            </a:r>
          </a:p>
          <a:p>
            <a:pPr lvl="1"/>
            <a:r>
              <a:rPr lang="nl-NL" sz="1600" dirty="0"/>
              <a:t>Je eindcijfer voor Nederlands is 5 of hoger</a:t>
            </a:r>
          </a:p>
          <a:p>
            <a:pPr lvl="1"/>
            <a:r>
              <a:rPr lang="nl-NL" sz="1600" dirty="0"/>
              <a:t>LO, ckv en het eindwerkstuk zijn beoordeeld als voldoende of goed</a:t>
            </a:r>
          </a:p>
          <a:p>
            <a:pPr lvl="1"/>
            <a:r>
              <a:rPr lang="nl-NL" sz="1600" dirty="0"/>
              <a:t>Voldaan is aan de volgende voorwaarden</a:t>
            </a:r>
          </a:p>
          <a:p>
            <a:pPr lvl="2"/>
            <a:r>
              <a:rPr lang="nl-NL" sz="1600" dirty="0"/>
              <a:t>al je eindcijfers zijn 6 of hoger, of</a:t>
            </a:r>
          </a:p>
          <a:p>
            <a:pPr lvl="2"/>
            <a:r>
              <a:rPr lang="nl-NL" sz="1600" dirty="0"/>
              <a:t>je hebt een 5 en al je andere eindcijfers zijn 6 of hoger, of</a:t>
            </a:r>
          </a:p>
          <a:p>
            <a:pPr lvl="2"/>
            <a:r>
              <a:rPr lang="nl-NL" sz="1600" dirty="0"/>
              <a:t>je hebt een 4 en al je andere eindcijfers zijn 6 of hoger, waarvan er minstens één 7 of hoger is, of</a:t>
            </a:r>
          </a:p>
          <a:p>
            <a:pPr lvl="2"/>
            <a:r>
              <a:rPr lang="nl-NL" sz="1600" dirty="0"/>
              <a:t>je hebt twee 5-en en al je andere eindcijfers zijn 6 of hoger, waarvan er minstens één 7 of hoger is</a:t>
            </a:r>
          </a:p>
        </p:txBody>
      </p:sp>
    </p:spTree>
    <p:extLst>
      <p:ext uri="{BB962C8B-B14F-4D97-AF65-F5344CB8AC3E}">
        <p14:creationId xmlns:p14="http://schemas.microsoft.com/office/powerpoint/2010/main" val="37430868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55265" y="284636"/>
            <a:ext cx="7406640" cy="1130300"/>
          </a:xfrm>
        </p:spPr>
        <p:txBody>
          <a:bodyPr/>
          <a:lstStyle/>
          <a:p>
            <a:r>
              <a:rPr lang="nl-NL" dirty="0"/>
              <a:t>Uitslagbepaling havo/vwo (1)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55265" y="1344551"/>
            <a:ext cx="7404653" cy="4208756"/>
          </a:xfrm>
        </p:spPr>
        <p:txBody>
          <a:bodyPr>
            <a:normAutofit/>
          </a:bodyPr>
          <a:lstStyle/>
          <a:p>
            <a:r>
              <a:rPr lang="nl-NL" sz="2000" dirty="0"/>
              <a:t>Havo/vwo SE-cijfer kunst (beeldend/drama/dans/muziek): </a:t>
            </a:r>
          </a:p>
          <a:p>
            <a:pPr lvl="1"/>
            <a:r>
              <a:rPr lang="nl-NL" sz="1850" dirty="0"/>
              <a:t>KUA (60%) </a:t>
            </a:r>
          </a:p>
          <a:p>
            <a:pPr lvl="1"/>
            <a:r>
              <a:rPr lang="nl-NL" sz="1850" dirty="0"/>
              <a:t>specialisatie (40%)</a:t>
            </a:r>
          </a:p>
          <a:p>
            <a:r>
              <a:rPr lang="nl-NL" sz="2000" dirty="0"/>
              <a:t>Vakken zonder CE:</a:t>
            </a:r>
          </a:p>
          <a:p>
            <a:pPr lvl="1"/>
            <a:r>
              <a:rPr lang="nl-NL" sz="1850" dirty="0"/>
              <a:t>LO, beoordeeld met een woordbeoordeling</a:t>
            </a:r>
          </a:p>
          <a:p>
            <a:pPr lvl="1"/>
            <a:r>
              <a:rPr lang="nl-NL" sz="2000" dirty="0"/>
              <a:t>maatschappijleer, profielwerkstuk, ckv</a:t>
            </a:r>
          </a:p>
          <a:p>
            <a:pPr marL="685800" lvl="2" indent="0">
              <a:buNone/>
            </a:pPr>
            <a:r>
              <a:rPr lang="nl-NL" sz="1850" dirty="0"/>
              <a:t>Voor deze vakken geld: SE-cijfer is eindcijfer &gt; gemiddelde van deze eindcijfer levert het c</a:t>
            </a:r>
            <a:r>
              <a:rPr lang="nl-NL" sz="1700" dirty="0"/>
              <a:t>ombinatiecijfer op</a:t>
            </a:r>
          </a:p>
          <a:p>
            <a:pPr marL="0" indent="0">
              <a:buNone/>
            </a:pPr>
            <a:endParaRPr lang="nl-NL" sz="2000" dirty="0"/>
          </a:p>
        </p:txBody>
      </p:sp>
    </p:spTree>
    <p:extLst>
      <p:ext uri="{BB962C8B-B14F-4D97-AF65-F5344CB8AC3E}">
        <p14:creationId xmlns:p14="http://schemas.microsoft.com/office/powerpoint/2010/main" val="41628465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55265" y="270675"/>
            <a:ext cx="7406640" cy="1130300"/>
          </a:xfrm>
        </p:spPr>
        <p:txBody>
          <a:bodyPr/>
          <a:lstStyle/>
          <a:p>
            <a:r>
              <a:rPr lang="nl-NL" dirty="0"/>
              <a:t>Uitslagbepaling havo/vwo (2)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94431" y="939703"/>
            <a:ext cx="7846998" cy="45676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sz="2400" dirty="0"/>
              <a:t>Je bent geslaagd voor </a:t>
            </a:r>
            <a:r>
              <a:rPr lang="nl-NL" sz="2400" b="1" dirty="0"/>
              <a:t>havo/vwo</a:t>
            </a:r>
            <a:r>
              <a:rPr lang="nl-NL" sz="2400" dirty="0"/>
              <a:t> als:</a:t>
            </a:r>
          </a:p>
          <a:p>
            <a:pPr lvl="1"/>
            <a:r>
              <a:rPr lang="nl-NL" sz="1600" dirty="0"/>
              <a:t>Het gemiddelde van je CE-cijfers (7 of 8 vakken) minimaal 5,5 is</a:t>
            </a:r>
          </a:p>
          <a:p>
            <a:pPr lvl="1"/>
            <a:r>
              <a:rPr lang="nl-NL" sz="1600" dirty="0"/>
              <a:t>Je maximaal één 5 hebt voor de vakken Nederlands, Engels en wiskunde (kernvakkenregeling)</a:t>
            </a:r>
          </a:p>
          <a:p>
            <a:pPr lvl="1"/>
            <a:r>
              <a:rPr lang="nl-NL" sz="1600" dirty="0"/>
              <a:t>LO is beoordeeld als voldoende of goed</a:t>
            </a:r>
          </a:p>
          <a:p>
            <a:pPr lvl="1"/>
            <a:r>
              <a:rPr lang="nl-NL" sz="1600" dirty="0"/>
              <a:t>Voldaan is aan de volgende voorwaarden</a:t>
            </a:r>
          </a:p>
          <a:p>
            <a:pPr lvl="2"/>
            <a:r>
              <a:rPr lang="nl-NL" sz="1600" dirty="0"/>
              <a:t>al je eindcijfers zijn 6 of hoger, of</a:t>
            </a:r>
          </a:p>
          <a:p>
            <a:pPr lvl="2"/>
            <a:r>
              <a:rPr lang="nl-NL" sz="1600" dirty="0"/>
              <a:t>je hebt een 5 en al je andere eindcijfers zijn 6 of hoger, of</a:t>
            </a:r>
          </a:p>
          <a:p>
            <a:pPr lvl="2"/>
            <a:r>
              <a:rPr lang="nl-NL" sz="1600" dirty="0"/>
              <a:t>je hebt een 4 en al je andere eindcijfers zijn 6 of hoger én het gemiddelde van al je cijfers is ten minste 6,0, of</a:t>
            </a:r>
          </a:p>
          <a:p>
            <a:pPr lvl="2"/>
            <a:r>
              <a:rPr lang="nl-NL" sz="1600" dirty="0"/>
              <a:t>je hebt twee 5-en of een 5 en een 4 en al je andere eindcijfers zijn 6 of hoger én het gemiddelde van al je cijfers is ten minste 6,0</a:t>
            </a:r>
          </a:p>
        </p:txBody>
      </p:sp>
    </p:spTree>
    <p:extLst>
      <p:ext uri="{BB962C8B-B14F-4D97-AF65-F5344CB8AC3E}">
        <p14:creationId xmlns:p14="http://schemas.microsoft.com/office/powerpoint/2010/main" val="271554573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FDD67B0-6C2B-4387-B3E2-F80C975B3B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Vragen?</a:t>
            </a:r>
          </a:p>
        </p:txBody>
      </p:sp>
    </p:spTree>
    <p:extLst>
      <p:ext uri="{BB962C8B-B14F-4D97-AF65-F5344CB8AC3E}">
        <p14:creationId xmlns:p14="http://schemas.microsoft.com/office/powerpoint/2010/main" val="26789016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D7F2E3-C737-435B-A37E-24B752A85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Het eindexamen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26EB600-5CA8-4E21-B1FC-BACE42EB87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7251" y="1714500"/>
            <a:ext cx="7404653" cy="3548876"/>
          </a:xfrm>
        </p:spPr>
        <p:txBody>
          <a:bodyPr>
            <a:normAutofit fontScale="92500" lnSpcReduction="20000"/>
          </a:bodyPr>
          <a:lstStyle/>
          <a:p>
            <a:r>
              <a:rPr lang="nl-NL" dirty="0"/>
              <a:t>Eindexamen bestaat uit:</a:t>
            </a:r>
          </a:p>
          <a:p>
            <a:pPr lvl="1"/>
            <a:r>
              <a:rPr lang="nl-NL" dirty="0"/>
              <a:t>Schoolexamen (SE)</a:t>
            </a:r>
          </a:p>
          <a:p>
            <a:pPr lvl="1"/>
            <a:r>
              <a:rPr lang="nl-NL" dirty="0"/>
              <a:t>Centraal examen (CE)</a:t>
            </a:r>
          </a:p>
          <a:p>
            <a:r>
              <a:rPr lang="nl-NL" dirty="0"/>
              <a:t>Klassen die dit jaar starten met het SE: mavo: 9A en 9B, havo: 10D, 10E, 11A en 11B, vwo: 10G en 10H</a:t>
            </a:r>
          </a:p>
          <a:p>
            <a:r>
              <a:rPr lang="nl-NL" dirty="0"/>
              <a:t>Alle onderdelen van het SE staan beschreven in het PTA (programma van toetsing en afsluiting)</a:t>
            </a:r>
          </a:p>
          <a:p>
            <a:r>
              <a:rPr lang="nl-NL" dirty="0"/>
              <a:t>Regels rondom SE en CE staan beschreven in het examenreglement (zie examenpagina op website)</a:t>
            </a:r>
          </a:p>
          <a:p>
            <a:r>
              <a:rPr lang="nl-NL" dirty="0"/>
              <a:t>Examencommissie organiseert de schoolexamens en ziet toe op naleving van examenreglement</a:t>
            </a:r>
          </a:p>
          <a:p>
            <a:pPr lvl="1"/>
            <a:r>
              <a:rPr lang="nl-NL" dirty="0"/>
              <a:t>L.Bongers (docent wiskunde)</a:t>
            </a:r>
          </a:p>
          <a:p>
            <a:pPr lvl="1"/>
            <a:r>
              <a:rPr lang="nl-NL" dirty="0"/>
              <a:t>B. Maduro (docent geschiedenis)</a:t>
            </a:r>
          </a:p>
          <a:p>
            <a:pPr lvl="1"/>
            <a:r>
              <a:rPr lang="nl-NL" dirty="0"/>
              <a:t>T. Bernsen (docent biologie)</a:t>
            </a:r>
          </a:p>
          <a:p>
            <a:r>
              <a:rPr lang="nl-NL" dirty="0"/>
              <a:t>Communicatie van examencommissie via nieuwsbrieven (schoolmail leerlingen)</a:t>
            </a:r>
          </a:p>
        </p:txBody>
      </p:sp>
    </p:spTree>
    <p:extLst>
      <p:ext uri="{BB962C8B-B14F-4D97-AF65-F5344CB8AC3E}">
        <p14:creationId xmlns:p14="http://schemas.microsoft.com/office/powerpoint/2010/main" val="29139927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D7EFB5-53D4-4132-B2EB-E768271B52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PTA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7FD59BB-984F-45C4-90C5-5320D08599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Op papier uitgereikt aan leerlingen</a:t>
            </a:r>
          </a:p>
          <a:p>
            <a:r>
              <a:rPr lang="nl-NL" dirty="0"/>
              <a:t>Te vinden op de examenpagina van de KGC website</a:t>
            </a:r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r>
              <a:rPr lang="nl-NL" dirty="0"/>
              <a:t>Resultaten zijn zichtbaar in Magister</a:t>
            </a:r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00BF0D1F-F2E5-415F-AEBA-3258266CD3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5883" y="2428016"/>
            <a:ext cx="5678466" cy="1710594"/>
          </a:xfrm>
          <a:prstGeom prst="rect">
            <a:avLst/>
          </a:prstGeom>
        </p:spPr>
      </p:pic>
      <p:cxnSp>
        <p:nvCxnSpPr>
          <p:cNvPr id="5" name="Rechte verbindingslijn met pijl 4">
            <a:extLst>
              <a:ext uri="{FF2B5EF4-FFF2-40B4-BE49-F238E27FC236}">
                <a16:creationId xmlns:a16="http://schemas.microsoft.com/office/drawing/2014/main" id="{2EC91D21-DFBE-46BB-9014-A9DC46FF196B}"/>
              </a:ext>
            </a:extLst>
          </p:cNvPr>
          <p:cNvCxnSpPr>
            <a:cxnSpLocks/>
          </p:cNvCxnSpPr>
          <p:nvPr/>
        </p:nvCxnSpPr>
        <p:spPr>
          <a:xfrm flipH="1" flipV="1">
            <a:off x="3946260" y="3203845"/>
            <a:ext cx="1226634" cy="386810"/>
          </a:xfrm>
          <a:prstGeom prst="straightConnector1">
            <a:avLst/>
          </a:prstGeom>
          <a:ln w="76200">
            <a:solidFill>
              <a:srgbClr val="A9BB2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59970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>
            <a:extLst>
              <a:ext uri="{FF2B5EF4-FFF2-40B4-BE49-F238E27FC236}">
                <a16:creationId xmlns:a16="http://schemas.microsoft.com/office/drawing/2014/main" id="{D12A8121-7AFC-4E5D-ADA1-FF47505CDC2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2476"/>
          <a:stretch/>
        </p:blipFill>
        <p:spPr>
          <a:xfrm>
            <a:off x="1978476" y="267630"/>
            <a:ext cx="4960946" cy="5196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01108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B2CF76-2855-4063-B61B-6B078F559F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Het examenreglement: absentie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908ED8A-6FA3-48D8-946A-FB5C8AF73D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Aanwezigheid bij SE-onderdelen is verplicht, planbare afspraken bij dokter tandarts dus niet plannen tijdens SE-onderdelen</a:t>
            </a:r>
          </a:p>
          <a:p>
            <a:r>
              <a:rPr lang="nl-NL" dirty="0"/>
              <a:t>Door overmacht toch niet bij de toets </a:t>
            </a:r>
            <a:r>
              <a:rPr lang="nl-NL" dirty="0">
                <a:sym typeface="Wingdings" panose="05000000000000000000" pitchFamily="2" charset="2"/>
              </a:rPr>
              <a:t> ziekmelding via absentenmelder</a:t>
            </a:r>
            <a:endParaRPr lang="nl-NL" dirty="0"/>
          </a:p>
          <a:p>
            <a:r>
              <a:rPr lang="nl-NL" dirty="0"/>
              <a:t>Absent bij SE-onderdeel buiten </a:t>
            </a:r>
            <a:r>
              <a:rPr lang="nl-NL" dirty="0" err="1"/>
              <a:t>toetsweek</a:t>
            </a:r>
            <a:r>
              <a:rPr lang="nl-NL" dirty="0"/>
              <a:t> </a:t>
            </a:r>
            <a:r>
              <a:rPr lang="nl-NL" dirty="0">
                <a:sym typeface="Wingdings" panose="05000000000000000000" pitchFamily="2" charset="2"/>
              </a:rPr>
              <a:t></a:t>
            </a:r>
            <a:r>
              <a:rPr lang="nl-NL" dirty="0"/>
              <a:t> docent regelt inhaalmoment</a:t>
            </a:r>
          </a:p>
          <a:p>
            <a:r>
              <a:rPr lang="nl-NL" dirty="0"/>
              <a:t>Absent bij </a:t>
            </a:r>
            <a:r>
              <a:rPr lang="nl-NL" dirty="0" err="1"/>
              <a:t>toetsweektoets</a:t>
            </a:r>
            <a:r>
              <a:rPr lang="nl-NL" dirty="0"/>
              <a:t>:</a:t>
            </a:r>
          </a:p>
          <a:p>
            <a:pPr lvl="1"/>
            <a:r>
              <a:rPr lang="nl-NL" dirty="0"/>
              <a:t>Aanmelden voor inhaalmoment via website, deadline in </a:t>
            </a:r>
            <a:r>
              <a:rPr lang="nl-NL" dirty="0" err="1"/>
              <a:t>mailings</a:t>
            </a:r>
            <a:r>
              <a:rPr lang="nl-NL" dirty="0"/>
              <a:t> en in jaarplanning</a:t>
            </a:r>
          </a:p>
          <a:p>
            <a:pPr lvl="1"/>
            <a:r>
              <a:rPr lang="nl-NL" dirty="0"/>
              <a:t>Leerling behoudt het recht om een in de </a:t>
            </a:r>
            <a:r>
              <a:rPr lang="nl-NL" dirty="0" err="1"/>
              <a:t>toetsweek</a:t>
            </a:r>
            <a:r>
              <a:rPr lang="nl-NL" dirty="0"/>
              <a:t> gemaakte toets te herkansen</a:t>
            </a:r>
          </a:p>
          <a:p>
            <a:pPr lvl="1"/>
            <a:r>
              <a:rPr lang="nl-NL" dirty="0"/>
              <a:t>Meerdere toetsen gemist: aanvraagformulier meerdere keren invullen</a:t>
            </a:r>
          </a:p>
          <a:p>
            <a:pPr lvl="1"/>
            <a:r>
              <a:rPr lang="nl-NL" dirty="0"/>
              <a:t>Inhaaltoetsen zijn niet herkansbaar </a:t>
            </a:r>
          </a:p>
        </p:txBody>
      </p:sp>
    </p:spTree>
    <p:extLst>
      <p:ext uri="{BB962C8B-B14F-4D97-AF65-F5344CB8AC3E}">
        <p14:creationId xmlns:p14="http://schemas.microsoft.com/office/powerpoint/2010/main" val="18054096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6878BE-9F8A-499A-85A8-084C875553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Het examenreglement: te laat komen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7969B84-460F-485C-ADA0-067859C878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Laatkomers tot 30 minuten na aanvang toegelaten tot de toets</a:t>
            </a:r>
          </a:p>
          <a:p>
            <a:r>
              <a:rPr lang="nl-NL" dirty="0"/>
              <a:t>Laatkomers hebben dezelfde eindtijd als de andere leerlingen</a:t>
            </a:r>
          </a:p>
          <a:p>
            <a:r>
              <a:rPr lang="nl-NL" dirty="0"/>
              <a:t>Zeker bij gebruik van openbaar vervoer: kom ruim op tijd!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149305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B2CF76-2855-4063-B61B-6B078F559F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Het examenreglement: herkansen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908ED8A-6FA3-48D8-946A-FB5C8AF73D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Per </a:t>
            </a:r>
            <a:r>
              <a:rPr lang="nl-NL" dirty="0" err="1"/>
              <a:t>toetsweek</a:t>
            </a:r>
            <a:r>
              <a:rPr lang="nl-NL" dirty="0"/>
              <a:t> mag een leerling één toets naar keuze herkansen</a:t>
            </a:r>
          </a:p>
          <a:p>
            <a:r>
              <a:rPr lang="nl-NL" dirty="0"/>
              <a:t>Periode na </a:t>
            </a:r>
            <a:r>
              <a:rPr lang="nl-NL" dirty="0" err="1"/>
              <a:t>toetsweek</a:t>
            </a:r>
            <a:r>
              <a:rPr lang="nl-NL" dirty="0"/>
              <a:t>: inzage in nagekeken toetsen</a:t>
            </a:r>
          </a:p>
          <a:p>
            <a:r>
              <a:rPr lang="nl-NL" dirty="0"/>
              <a:t>Aanmelden via formulier op de website, deadline in </a:t>
            </a:r>
            <a:r>
              <a:rPr lang="nl-NL" dirty="0" err="1"/>
              <a:t>mailings</a:t>
            </a:r>
            <a:r>
              <a:rPr lang="nl-NL" dirty="0"/>
              <a:t> en in jaarplanning</a:t>
            </a:r>
          </a:p>
          <a:p>
            <a:r>
              <a:rPr lang="nl-NL" dirty="0"/>
              <a:t>Inhaal-/herkansingstoetsen vinden plaats op inhaaldagen, examencommissie maakt hiervoor een rooster</a:t>
            </a:r>
          </a:p>
          <a:p>
            <a:r>
              <a:rPr lang="nl-NL" dirty="0"/>
              <a:t>Bij een herkansing telt het hoogste cijfer</a:t>
            </a:r>
          </a:p>
          <a:p>
            <a:r>
              <a:rPr lang="nl-NL" dirty="0"/>
              <a:t>Is een leerling absent bij het herkansingsmoment, dan vervalt het recht om te herkansen</a:t>
            </a:r>
          </a:p>
          <a:p>
            <a:r>
              <a:rPr lang="nl-NL" dirty="0"/>
              <a:t>Herkansingen zijn niet ‘op te sparen’ tot volgende </a:t>
            </a:r>
            <a:r>
              <a:rPr lang="nl-NL" dirty="0" err="1"/>
              <a:t>toetsweken</a:t>
            </a:r>
            <a:endParaRPr lang="nl-NL" dirty="0"/>
          </a:p>
          <a:p>
            <a:endParaRPr lang="nl-NL" dirty="0"/>
          </a:p>
          <a:p>
            <a:pPr lvl="1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676777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E259A78-700E-4802-BAF3-08424E6CA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Leerlingen met extra faciliteiten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2FB185A-D7EC-484C-8DA4-2C04BEE416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School kan extra faciliteiten toestaan voor leerlingen met een beperking / ondersteuningsbehoefte:</a:t>
            </a:r>
          </a:p>
          <a:p>
            <a:pPr lvl="1"/>
            <a:r>
              <a:rPr lang="nl-NL" dirty="0"/>
              <a:t>Extra tijd (20 minuten bij SE-toetsen, 30 minuten bij CE)</a:t>
            </a:r>
          </a:p>
          <a:p>
            <a:pPr lvl="1"/>
            <a:r>
              <a:rPr lang="nl-NL" dirty="0"/>
              <a:t>Computer als schrijfgerei</a:t>
            </a:r>
          </a:p>
          <a:p>
            <a:pPr lvl="1"/>
            <a:r>
              <a:rPr lang="nl-NL" dirty="0"/>
              <a:t>Verklanking</a:t>
            </a:r>
          </a:p>
          <a:p>
            <a:pPr lvl="1"/>
            <a:r>
              <a:rPr lang="nl-NL" dirty="0"/>
              <a:t>Aangepaste wijze van presenteren</a:t>
            </a:r>
          </a:p>
          <a:p>
            <a:pPr lvl="1"/>
            <a:r>
              <a:rPr lang="nl-NL" dirty="0" err="1"/>
              <a:t>Zorgtoetslokaal</a:t>
            </a:r>
            <a:endParaRPr lang="nl-NL" dirty="0"/>
          </a:p>
          <a:p>
            <a:r>
              <a:rPr lang="nl-NL" dirty="0"/>
              <a:t>Mentor neemt contact op met zorgcoördinator, zorgteam regelt ondersteuning en doet evt. aanvragen voor extra faciliteiten</a:t>
            </a:r>
          </a:p>
          <a:p>
            <a:pPr lvl="1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55340545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Basis</Template>
  <TotalTime>540</TotalTime>
  <Words>1248</Words>
  <Application>Microsoft Office PowerPoint</Application>
  <PresentationFormat>Diavoorstelling (16:10)</PresentationFormat>
  <Paragraphs>165</Paragraphs>
  <Slides>24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2</vt:i4>
      </vt:variant>
      <vt:variant>
        <vt:lpstr>Diatitels</vt:lpstr>
      </vt:variant>
      <vt:variant>
        <vt:i4>24</vt:i4>
      </vt:variant>
    </vt:vector>
  </HeadingPairs>
  <TitlesOfParts>
    <vt:vector size="31" baseType="lpstr">
      <vt:lpstr>Arial</vt:lpstr>
      <vt:lpstr>Corbel</vt:lpstr>
      <vt:lpstr>Gill Sans MT</vt:lpstr>
      <vt:lpstr>Impact</vt:lpstr>
      <vt:lpstr>Wingdings</vt:lpstr>
      <vt:lpstr>Basis</vt:lpstr>
      <vt:lpstr>Badge</vt:lpstr>
      <vt:lpstr>Voorlichting Examencommissie en decanen</vt:lpstr>
      <vt:lpstr>Het examentraject</vt:lpstr>
      <vt:lpstr>Het eindexamen</vt:lpstr>
      <vt:lpstr>PTA</vt:lpstr>
      <vt:lpstr>PowerPoint-presentatie</vt:lpstr>
      <vt:lpstr>Het examenreglement: absentie</vt:lpstr>
      <vt:lpstr>Het examenreglement: te laat komen</vt:lpstr>
      <vt:lpstr>Het examenreglement: herkansen</vt:lpstr>
      <vt:lpstr>Leerlingen met extra faciliteiten</vt:lpstr>
      <vt:lpstr>Tot slot</vt:lpstr>
      <vt:lpstr>Vragen?</vt:lpstr>
      <vt:lpstr>Het Examenjaar</vt:lpstr>
      <vt:lpstr>Inhoud</vt:lpstr>
      <vt:lpstr>Waar vind ik informatie?</vt:lpstr>
      <vt:lpstr>Belangrijke data</vt:lpstr>
      <vt:lpstr>Centraal examen (CE)</vt:lpstr>
      <vt:lpstr>Extra faciliteiten bij CE</vt:lpstr>
      <vt:lpstr>Gang van zaken na de examens</vt:lpstr>
      <vt:lpstr>Uitslagbepaling</vt:lpstr>
      <vt:lpstr>Uitslagbepaling mavo (1)</vt:lpstr>
      <vt:lpstr>Uitslagbepaling mavo (2)</vt:lpstr>
      <vt:lpstr>Uitslagbepaling havo/vwo (1)</vt:lpstr>
      <vt:lpstr>Uitslagbepaling havo/vwo (2)</vt:lpstr>
      <vt:lpstr>Vragen?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Het examentraject</dc:title>
  <dc:creator>T.Bernsen Karel de Grote College</dc:creator>
  <cp:lastModifiedBy>L. Bongers</cp:lastModifiedBy>
  <cp:revision>26</cp:revision>
  <dcterms:created xsi:type="dcterms:W3CDTF">2022-10-18T19:38:26Z</dcterms:created>
  <dcterms:modified xsi:type="dcterms:W3CDTF">2025-10-30T08:04:12Z</dcterms:modified>
</cp:coreProperties>
</file>